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358" r:id="rId3"/>
    <p:sldId id="277" r:id="rId4"/>
    <p:sldId id="458" r:id="rId5"/>
    <p:sldId id="476" r:id="rId6"/>
    <p:sldId id="478" r:id="rId7"/>
    <p:sldId id="379" r:id="rId8"/>
    <p:sldId id="479" r:id="rId9"/>
    <p:sldId id="485" r:id="rId10"/>
    <p:sldId id="484" r:id="rId11"/>
    <p:sldId id="483" r:id="rId12"/>
    <p:sldId id="480" r:id="rId13"/>
    <p:sldId id="459" r:id="rId14"/>
    <p:sldId id="460" r:id="rId15"/>
    <p:sldId id="481" r:id="rId16"/>
    <p:sldId id="366" r:id="rId17"/>
    <p:sldId id="461" r:id="rId18"/>
    <p:sldId id="462" r:id="rId19"/>
    <p:sldId id="482" r:id="rId20"/>
    <p:sldId id="463" r:id="rId21"/>
    <p:sldId id="369" r:id="rId22"/>
    <p:sldId id="367" r:id="rId23"/>
    <p:sldId id="428" r:id="rId24"/>
    <p:sldId id="464" r:id="rId25"/>
    <p:sldId id="465" r:id="rId26"/>
    <p:sldId id="432" r:id="rId27"/>
    <p:sldId id="466" r:id="rId28"/>
    <p:sldId id="467" r:id="rId29"/>
    <p:sldId id="468" r:id="rId30"/>
    <p:sldId id="469" r:id="rId31"/>
    <p:sldId id="470" r:id="rId32"/>
    <p:sldId id="473" r:id="rId33"/>
    <p:sldId id="486" r:id="rId34"/>
    <p:sldId id="472" r:id="rId35"/>
    <p:sldId id="474" r:id="rId36"/>
    <p:sldId id="475" r:id="rId37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ở đầu" id="{9CE0F070-01D3-4824-BDFE-8EBB8C5C35A4}">
          <p14:sldIdLst>
            <p14:sldId id="358"/>
            <p14:sldId id="277"/>
            <p14:sldId id="458"/>
            <p14:sldId id="476"/>
            <p14:sldId id="478"/>
          </p14:sldIdLst>
        </p14:section>
        <p14:section name="Phần 1- Công tác chỉ đạo" id="{67A84B4D-DEA7-4C67-9041-710E05782229}">
          <p14:sldIdLst>
            <p14:sldId id="379"/>
            <p14:sldId id="479"/>
            <p14:sldId id="485"/>
            <p14:sldId id="484"/>
            <p14:sldId id="483"/>
            <p14:sldId id="480"/>
            <p14:sldId id="459"/>
            <p14:sldId id="460"/>
            <p14:sldId id="481"/>
          </p14:sldIdLst>
        </p14:section>
        <p14:section name="Phần 2- Công tác triển khai" id="{786DCBB7-DBB0-41A0-9100-0CB25EB32EB7}">
          <p14:sldIdLst>
            <p14:sldId id="366"/>
            <p14:sldId id="461"/>
            <p14:sldId id="462"/>
            <p14:sldId id="482"/>
            <p14:sldId id="463"/>
            <p14:sldId id="369"/>
            <p14:sldId id="367"/>
            <p14:sldId id="428"/>
            <p14:sldId id="464"/>
            <p14:sldId id="465"/>
            <p14:sldId id="432"/>
            <p14:sldId id="466"/>
            <p14:sldId id="467"/>
          </p14:sldIdLst>
        </p14:section>
        <p14:section name="Kết thúc" id="{0259CE84-4EE2-4AEC-8AA0-76DBCD6468E0}">
          <p14:sldIdLst>
            <p14:sldId id="468"/>
            <p14:sldId id="469"/>
            <p14:sldId id="470"/>
            <p14:sldId id="473"/>
            <p14:sldId id="486"/>
            <p14:sldId id="472"/>
            <p14:sldId id="474"/>
            <p14:sldId id="4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99FF"/>
    <a:srgbClr val="D7F5DF"/>
    <a:srgbClr val="CC3300"/>
    <a:srgbClr val="23387D"/>
    <a:srgbClr val="003300"/>
    <a:srgbClr val="3C240A"/>
    <a:srgbClr val="31CC00"/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60" autoAdjust="0"/>
  </p:normalViewPr>
  <p:slideViewPr>
    <p:cSldViewPr>
      <p:cViewPr>
        <p:scale>
          <a:sx n="75" d="100"/>
          <a:sy n="75" d="100"/>
        </p:scale>
        <p:origin x="-1218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0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500D5-634E-4FA2-A7A9-4F9AE87D555E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EA70E-2BE7-432B-A0F3-C61F6598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00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2687A-0C79-460A-BF4B-8BC7E58028E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E0F77-CD58-45B0-BBFF-D741ADF7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9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81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89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1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7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20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20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20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85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6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81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24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24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24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35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35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42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42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42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42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4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448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7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427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4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5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6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07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5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0F77-CD58-45B0-BBFF-D741ADF7C0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7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4252913" y="0"/>
          <a:ext cx="4891087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" name="Image" r:id="rId3" imgW="8228571" imgH="8711111" progId="Photoshop.Image.6">
                  <p:embed/>
                </p:oleObj>
              </mc:Choice>
              <mc:Fallback>
                <p:oleObj name="Image" r:id="rId3" imgW="8228571" imgH="8711111" progId="Photoshop.Image.6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252913" y="0"/>
                        <a:ext cx="4891087" cy="443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 descr="Light horizontal"/>
          <p:cNvSpPr>
            <a:spLocks noChangeArrowheads="1"/>
          </p:cNvSpPr>
          <p:nvPr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ltGray">
          <a:xfrm flipV="1">
            <a:off x="25400" y="228600"/>
            <a:ext cx="9144000" cy="1106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ltGray">
          <a:xfrm>
            <a:off x="1447800" y="5719763"/>
            <a:ext cx="7129462" cy="504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3548063"/>
            <a:ext cx="7239000" cy="1371600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14488" y="5224463"/>
            <a:ext cx="6858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18263"/>
            <a:ext cx="2133600" cy="211137"/>
          </a:xfr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CF1133-F7CC-407E-B68A-B9B103E461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6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18263"/>
            <a:ext cx="2133600" cy="211137"/>
          </a:xfr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CF1133-F7CC-407E-B68A-B9B103E461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1628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18263"/>
            <a:ext cx="2133600" cy="211137"/>
          </a:xfr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CF1133-F7CC-407E-B68A-B9B103E461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8"/>
            <a:ext cx="25146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 eaLnBrk="1" hangingPunct="1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A25819-1EA6-4933-8888-32D51E4C72B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10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" name="Image" r:id="rId3" imgW="7377778" imgH="1219048" progId="">
                  <p:embed/>
                </p:oleObj>
              </mc:Choice>
              <mc:Fallback>
                <p:oleObj name="Image" r:id="rId3" imgW="7377778" imgH="1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CD8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200">
              <a:solidFill>
                <a:srgbClr val="2B16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D49BB828-8913-4013-BEA1-D338D28734BF}" type="slidenum">
              <a:rPr lang="en-US" altLang="en-US" sz="1200">
                <a:solidFill>
                  <a:srgbClr val="2B166E"/>
                </a:solidFill>
                <a:latin typeface="Verdana" panose="020B0604030504040204" pitchFamily="34" charset="0"/>
              </a:rPr>
              <a:pPr>
                <a:defRPr/>
              </a:pPr>
              <a:t>‹#›</a:t>
            </a:fld>
            <a:endParaRPr lang="en-US" alt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3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" name="Image" r:id="rId3" imgW="7377778" imgH="1219048" progId="">
                  <p:embed/>
                </p:oleObj>
              </mc:Choice>
              <mc:Fallback>
                <p:oleObj name="Image" r:id="rId3" imgW="7377778" imgH="1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CD8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200">
              <a:solidFill>
                <a:srgbClr val="2B16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AA4D9181-6604-4F42-A1D8-72CDB8AF2ABF}" type="slidenum">
              <a:rPr lang="en-US" altLang="en-US" sz="1200">
                <a:solidFill>
                  <a:srgbClr val="2B166E"/>
                </a:solidFill>
                <a:latin typeface="Verdana" panose="020B0604030504040204" pitchFamily="34" charset="0"/>
              </a:rPr>
              <a:pPr>
                <a:defRPr/>
              </a:pPr>
              <a:t>‹#›</a:t>
            </a:fld>
            <a:endParaRPr lang="en-US" alt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6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6" name="Image" r:id="rId3" imgW="7377778" imgH="1219048" progId="">
                  <p:embed/>
                </p:oleObj>
              </mc:Choice>
              <mc:Fallback>
                <p:oleObj name="Image" r:id="rId3" imgW="7377778" imgH="1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CD8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200">
              <a:solidFill>
                <a:srgbClr val="2B16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4D0A95B-6958-4D39-948A-F01099A31F56}" type="slidenum">
              <a:rPr lang="en-US" altLang="en-US" sz="1200">
                <a:solidFill>
                  <a:srgbClr val="2B166E"/>
                </a:solidFill>
                <a:latin typeface="Verdana" panose="020B0604030504040204" pitchFamily="34" charset="0"/>
              </a:rPr>
              <a:pPr>
                <a:defRPr/>
              </a:pPr>
              <a:t>‹#›</a:t>
            </a:fld>
            <a:endParaRPr lang="en-US" alt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3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" name="Image" r:id="rId3" imgW="7377778" imgH="1219048" progId="">
                  <p:embed/>
                </p:oleObj>
              </mc:Choice>
              <mc:Fallback>
                <p:oleObj name="Image" r:id="rId3" imgW="7377778" imgH="1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CD8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200">
              <a:solidFill>
                <a:srgbClr val="2B16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7E2E79E1-9364-4867-93D7-3642BFE3174E}" type="slidenum">
              <a:rPr lang="en-US" altLang="en-US" sz="1200">
                <a:solidFill>
                  <a:srgbClr val="2B166E"/>
                </a:solidFill>
                <a:latin typeface="Verdana" panose="020B0604030504040204" pitchFamily="34" charset="0"/>
              </a:rPr>
              <a:pPr>
                <a:defRPr/>
              </a:pPr>
              <a:t>‹#›</a:t>
            </a:fld>
            <a:endParaRPr lang="en-US" alt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48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" name="Image" r:id="rId3" imgW="7377778" imgH="1219048" progId="">
                  <p:embed/>
                </p:oleObj>
              </mc:Choice>
              <mc:Fallback>
                <p:oleObj name="Image" r:id="rId3" imgW="7377778" imgH="1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CD8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200">
              <a:solidFill>
                <a:srgbClr val="2B16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5C482B9-57F3-425D-8A67-DFA91011986C}" type="slidenum">
              <a:rPr lang="en-US" altLang="en-US" sz="1200">
                <a:solidFill>
                  <a:srgbClr val="2B166E"/>
                </a:solidFill>
                <a:latin typeface="Verdana" panose="020B0604030504040204" pitchFamily="34" charset="0"/>
              </a:rPr>
              <a:pPr>
                <a:defRPr/>
              </a:pPr>
              <a:t>‹#›</a:t>
            </a:fld>
            <a:endParaRPr lang="en-US" alt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1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18263"/>
            <a:ext cx="2133600" cy="211137"/>
          </a:xfr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CF1133-F7CC-407E-B68A-B9B103E461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8" name="Image" r:id="rId3" imgW="7377778" imgH="1219048" progId="">
                  <p:embed/>
                </p:oleObj>
              </mc:Choice>
              <mc:Fallback>
                <p:oleObj name="Image" r:id="rId3" imgW="7377778" imgH="1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CD8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200">
              <a:solidFill>
                <a:srgbClr val="2B16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D196E78B-B126-42A2-9269-60E8322CEFB4}" type="slidenum">
              <a:rPr lang="en-US" altLang="en-US" sz="1200">
                <a:solidFill>
                  <a:srgbClr val="2B166E"/>
                </a:solidFill>
                <a:latin typeface="Verdana" panose="020B0604030504040204" pitchFamily="34" charset="0"/>
              </a:rPr>
              <a:pPr>
                <a:defRPr/>
              </a:pPr>
              <a:t>‹#›</a:t>
            </a:fld>
            <a:endParaRPr lang="en-US" alt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30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2" name="Image" r:id="rId3" imgW="7377778" imgH="1219048" progId="">
                  <p:embed/>
                </p:oleObj>
              </mc:Choice>
              <mc:Fallback>
                <p:oleObj name="Image" r:id="rId3" imgW="7377778" imgH="1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CD8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200">
              <a:solidFill>
                <a:srgbClr val="2B16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13EC9A7-2827-4709-B96B-9C0983152BDC}" type="slidenum">
              <a:rPr lang="en-US" altLang="en-US" sz="1200">
                <a:solidFill>
                  <a:srgbClr val="2B166E"/>
                </a:solidFill>
                <a:latin typeface="Verdana" panose="020B0604030504040204" pitchFamily="34" charset="0"/>
              </a:rPr>
              <a:pPr>
                <a:defRPr/>
              </a:pPr>
              <a:t>‹#›</a:t>
            </a:fld>
            <a:endParaRPr lang="en-US" alt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sz="1200">
              <a:solidFill>
                <a:srgbClr val="2B166E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45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6" name="Image" r:id="rId3" imgW="7377778" imgH="1219048" progId="">
                  <p:embed/>
                </p:oleObj>
              </mc:Choice>
              <mc:Fallback>
                <p:oleObj name="Image" r:id="rId3" imgW="7377778" imgH="1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CD8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8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18263"/>
            <a:ext cx="2133600" cy="211137"/>
          </a:xfr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CF1133-F7CC-407E-B68A-B9B103E461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18263"/>
            <a:ext cx="2133600" cy="211137"/>
          </a:xfr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CF1133-F7CC-407E-B68A-B9B103E461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18263"/>
            <a:ext cx="2133600" cy="211137"/>
          </a:xfr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CF1133-F7CC-407E-B68A-B9B103E461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0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18263"/>
            <a:ext cx="2133600" cy="211137"/>
          </a:xfr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CF1133-F7CC-407E-B68A-B9B103E461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18263"/>
            <a:ext cx="2133600" cy="211137"/>
          </a:xfr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CF1133-F7CC-407E-B68A-B9B103E461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18263"/>
            <a:ext cx="2133600" cy="211137"/>
          </a:xfr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CF1133-F7CC-407E-B68A-B9B103E461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18263"/>
            <a:ext cx="2133600" cy="211137"/>
          </a:xfr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CF1133-F7CC-407E-B68A-B9B103E461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 descr="Light horizontal"/>
          <p:cNvSpPr>
            <a:spLocks noChangeArrowheads="1"/>
          </p:cNvSpPr>
          <p:nvPr/>
        </p:nvSpPr>
        <p:spPr bwMode="gray">
          <a:xfrm>
            <a:off x="0" y="0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0" y="-26988"/>
            <a:ext cx="9144000" cy="6921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37898A7C-D597-4670-91D0-37A8999A6A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47688" y="31908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ltGray">
          <a:xfrm rot="5400000">
            <a:off x="8397876" y="-136525"/>
            <a:ext cx="284162" cy="750887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86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5"/>
          <p:cNvSpPr>
            <a:spLocks noChangeArrowheads="1"/>
          </p:cNvSpPr>
          <p:nvPr/>
        </p:nvSpPr>
        <p:spPr bwMode="white">
          <a:xfrm>
            <a:off x="200025" y="16002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 KHAI</a:t>
            </a:r>
            <a:r>
              <a:rPr lang="vi-VN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 ĐỊNH SỐ 44/2018/QĐ-UBND NGÀY 14/11/2018 </a:t>
            </a:r>
          </a:p>
          <a:p>
            <a:pPr algn="ctr"/>
            <a:r>
              <a:rPr lang="en-US" alt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ĐỊNH VỀ PHÂN LOẠI CHẤT THẢI RẮN SINH HOẠT TẠI NGUỒN TRÊN ĐỊA BÀN THÀNH PHỐ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1905000" y="152400"/>
            <a:ext cx="5276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 BAN NHÂN DÂN THÀNH PHỐ HỒ CHÍ MINH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TÀI NGUYÊN VÀ MÔI TRƯỜNG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--ooo--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38400" y="6439472"/>
            <a:ext cx="4743450" cy="369332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800" b="1" i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1800" b="1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i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altLang="en-US" sz="1800" b="1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i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1800" b="1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i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1800" b="1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altLang="en-US" sz="1800" b="1" i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sz="1800" b="1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11/2018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971800"/>
            <a:ext cx="5029200" cy="31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152400"/>
            <a:ext cx="7962900" cy="914400"/>
          </a:xfrm>
        </p:spPr>
        <p:txBody>
          <a:bodyPr/>
          <a:lstStyle/>
          <a:p>
            <a:r>
              <a:rPr lang="en-US" sz="2400" b="1" dirty="0" smtClean="0"/>
              <a:t>QUY ĐỊNH VỀ </a:t>
            </a:r>
            <a:r>
              <a:rPr lang="vi-VN" sz="2400" b="1" dirty="0" smtClean="0"/>
              <a:t>PHÂN </a:t>
            </a:r>
            <a:r>
              <a:rPr lang="vi-VN" sz="2400" b="1" dirty="0"/>
              <a:t>LOẠI, LƯU </a:t>
            </a:r>
            <a:r>
              <a:rPr lang="vi-VN" sz="2400" b="1" dirty="0" smtClean="0"/>
              <a:t>CHỨA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133-F7CC-407E-B68A-B9B103E461B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887284" y="1392554"/>
            <a:ext cx="7773494" cy="3331846"/>
          </a:xfrm>
          <a:prstGeom prst="roundRect">
            <a:avLst>
              <a:gd name="adj" fmla="val 16667"/>
            </a:avLst>
          </a:prstGeom>
          <a:solidFill>
            <a:srgbClr val="D7F5DF"/>
          </a:solidFill>
          <a:ln w="3810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055816" y="1504205"/>
            <a:ext cx="749336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chí phân loại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“đ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ạt” là: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 hợp nhóm chất thải hữu cơ dễ phân hủy hoặc nhóm chất 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 còn lại được xem là phân loại đạt khi thành phần chất thải hữu cơ dễ phân hủy hoặc thành phần chất thải còn lại lẫn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 10% khối lượng chất thải khác 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trong danh mục nhóm chất thải phân loại do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STNMT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 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92455"/>
            <a:ext cx="2057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609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LOẠI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0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10483" r="7114" b="13616"/>
          <a:stretch/>
        </p:blipFill>
        <p:spPr bwMode="auto">
          <a:xfrm>
            <a:off x="3124200" y="495300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5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8621" y="-152400"/>
            <a:ext cx="7962900" cy="914400"/>
          </a:xfrm>
        </p:spPr>
        <p:txBody>
          <a:bodyPr/>
          <a:lstStyle/>
          <a:p>
            <a:r>
              <a:rPr lang="en-US" sz="2400" b="1" dirty="0" smtClean="0"/>
              <a:t>QUY ĐỊNH VỀ </a:t>
            </a:r>
            <a:r>
              <a:rPr lang="vi-VN" sz="2400" b="1" dirty="0" smtClean="0"/>
              <a:t>PHÂN </a:t>
            </a:r>
            <a:r>
              <a:rPr lang="vi-VN" sz="2400" b="1" dirty="0"/>
              <a:t>LOẠI, LƯU </a:t>
            </a:r>
            <a:r>
              <a:rPr lang="vi-VN" sz="2400" b="1" dirty="0" smtClean="0"/>
              <a:t>CHỨA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99764" y="6058345"/>
            <a:ext cx="2133600" cy="211137"/>
          </a:xfrm>
        </p:spPr>
        <p:txBody>
          <a:bodyPr/>
          <a:lstStyle/>
          <a:p>
            <a:fld id="{E8CF1133-F7CC-407E-B68A-B9B103E461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gray">
          <a:xfrm>
            <a:off x="2450554" y="661375"/>
            <a:ext cx="4648200" cy="461665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2400" dirty="0" smtClean="0"/>
              <a:t>Bao </a:t>
            </a:r>
            <a:r>
              <a:rPr lang="vi-VN" sz="2400" dirty="0"/>
              <a:t>bì (ha</a:t>
            </a:r>
            <a:r>
              <a:rPr lang="en-US" sz="2400" dirty="0"/>
              <a:t>y </a:t>
            </a:r>
            <a:r>
              <a:rPr lang="vi-VN" sz="2400" dirty="0"/>
              <a:t>còn gọi là túi rác)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2557327" y="1348504"/>
            <a:ext cx="6249013" cy="1857868"/>
          </a:xfrm>
          <a:prstGeom prst="roundRect">
            <a:avLst>
              <a:gd name="adj" fmla="val 16667"/>
            </a:avLst>
          </a:prstGeom>
          <a:solidFill>
            <a:srgbClr val="D7F5DF"/>
          </a:solidFill>
          <a:ln w="3810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2706781" y="1347428"/>
            <a:ext cx="61330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hân 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 bằng các hình thức như: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 nhãn, ghi dòng chữ trên túi, màu sắc túi hoặc đánh 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trước khi chuy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đến điểm tập kết hoặc giao cho đơn vị thu gom, vận chuy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057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609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CHỨA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1863" y="1329231"/>
            <a:ext cx="2128691" cy="16963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1651" y="1870648"/>
            <a:ext cx="227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úi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4572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8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29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8621" y="-152400"/>
            <a:ext cx="7962900" cy="914400"/>
          </a:xfrm>
        </p:spPr>
        <p:txBody>
          <a:bodyPr/>
          <a:lstStyle/>
          <a:p>
            <a:r>
              <a:rPr lang="en-US" sz="2400" b="1" dirty="0" smtClean="0"/>
              <a:t>QUY ĐỊNH VỀ </a:t>
            </a:r>
            <a:r>
              <a:rPr lang="vi-VN" sz="2400" b="1" dirty="0" smtClean="0"/>
              <a:t>PHÂN </a:t>
            </a:r>
            <a:r>
              <a:rPr lang="vi-VN" sz="2400" b="1" dirty="0"/>
              <a:t>LOẠI, LƯU </a:t>
            </a:r>
            <a:r>
              <a:rPr lang="vi-VN" sz="2400" b="1" dirty="0" smtClean="0"/>
              <a:t>CHỨA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57885" y="6646863"/>
            <a:ext cx="2086115" cy="211137"/>
          </a:xfrm>
        </p:spPr>
        <p:txBody>
          <a:bodyPr/>
          <a:lstStyle/>
          <a:p>
            <a:fld id="{E8CF1133-F7CC-407E-B68A-B9B103E461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gray">
          <a:xfrm>
            <a:off x="2450554" y="661375"/>
            <a:ext cx="4648200" cy="461665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2400" dirty="0" smtClean="0"/>
              <a:t>Bao </a:t>
            </a:r>
            <a:r>
              <a:rPr lang="vi-VN" sz="2400" dirty="0"/>
              <a:t>bì (ha</a:t>
            </a:r>
            <a:r>
              <a:rPr lang="en-US" sz="2400" dirty="0"/>
              <a:t>y </a:t>
            </a:r>
            <a:r>
              <a:rPr lang="vi-VN" sz="2400" dirty="0"/>
              <a:t>còn gọi là túi rác)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057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609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CHỨA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116" y="1452574"/>
            <a:ext cx="849406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Khuyến khích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hộ gia đình, chủ nguồn thải 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ử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dụng túi có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 trắng, màu xanh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 th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hữu cơ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Sử dụng các loại túi có màu sắc khác (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 màu trắng, màu xanh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) để chứa chất thải còn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000" y="2895600"/>
            <a:ext cx="467540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trường hợp sau đây, Chủ nguồn thải, hộ gia đình không bắt buộc dán nhãn hoặc đánh dấu trên túi 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rác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ử 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 túi màu trắng, màu xanh đ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chứa chất thải hữu cơ.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ử 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 các loại túi trên thị trường </a:t>
            </a:r>
            <a:r>
              <a:rPr lang="vi-VN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dòng ch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biết.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Địa phương có quy định thời gian, 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 suất th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gom riêng.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2895600"/>
            <a:ext cx="3329484" cy="390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42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8621" y="-152400"/>
            <a:ext cx="7962900" cy="914400"/>
          </a:xfrm>
        </p:spPr>
        <p:txBody>
          <a:bodyPr/>
          <a:lstStyle/>
          <a:p>
            <a:r>
              <a:rPr lang="en-US" sz="2400" b="1" dirty="0" smtClean="0"/>
              <a:t>QUY ĐỊNH VỀ </a:t>
            </a:r>
            <a:r>
              <a:rPr lang="vi-VN" sz="2400" b="1" dirty="0" smtClean="0"/>
              <a:t>PHÂN </a:t>
            </a:r>
            <a:r>
              <a:rPr lang="vi-VN" sz="2400" b="1" dirty="0"/>
              <a:t>LOẠI, LƯU </a:t>
            </a:r>
            <a:r>
              <a:rPr lang="vi-VN" sz="2400" b="1" dirty="0" smtClean="0"/>
              <a:t>CHỨA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gray">
          <a:xfrm>
            <a:off x="2450554" y="609599"/>
            <a:ext cx="6121946" cy="461665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2400" dirty="0"/>
              <a:t>Thi</a:t>
            </a:r>
            <a:r>
              <a:rPr lang="en-US" sz="2400" dirty="0"/>
              <a:t>ế</a:t>
            </a:r>
            <a:r>
              <a:rPr lang="vi-VN" sz="2400" dirty="0"/>
              <a:t>t bị lưu chứa (hay còn gọi thùng rác</a:t>
            </a:r>
            <a:r>
              <a:rPr lang="vi-VN" sz="2400" dirty="0" smtClean="0"/>
              <a:t>)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3048000" y="1167724"/>
            <a:ext cx="5791813" cy="2488028"/>
          </a:xfrm>
          <a:prstGeom prst="roundRect">
            <a:avLst>
              <a:gd name="adj" fmla="val 16667"/>
            </a:avLst>
          </a:prstGeom>
          <a:solidFill>
            <a:srgbClr val="D7F5DF"/>
          </a:solidFill>
          <a:ln w="3810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200401" y="1347428"/>
            <a:ext cx="56394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Khuyến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khích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sử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thùng rác chuyên dùng của các nhà sản xuất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màu xanh 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 chất th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hữu cơ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thùng rác 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màu xám 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chất thải còn lại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Sở Tài nguyên và Môi trường hướng dẫn các nhãn dán nhận biết dán trên túi, thùng 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057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609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CHỨA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32582" y="1678689"/>
            <a:ext cx="2726138" cy="16963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8587" y="2180905"/>
            <a:ext cx="249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 rác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25" y="3810000"/>
            <a:ext cx="2538549" cy="220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27" y="3840080"/>
            <a:ext cx="2456807" cy="21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080857" y="6031951"/>
            <a:ext cx="3755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00B050"/>
                </a:solidFill>
                <a:latin typeface="Times New Roman" pitchFamily="18" charset="0"/>
              </a:rPr>
              <a:t>THÙNG ĐỰNG </a:t>
            </a:r>
          </a:p>
          <a:p>
            <a:pPr algn="ctr"/>
            <a:r>
              <a:rPr lang="en-US" altLang="en-US" sz="1600" b="1" dirty="0">
                <a:solidFill>
                  <a:srgbClr val="00B050"/>
                </a:solidFill>
                <a:latin typeface="Times New Roman" pitchFamily="18" charset="0"/>
              </a:rPr>
              <a:t>CHẤT THẢI </a:t>
            </a:r>
            <a:r>
              <a:rPr lang="en-US" altLang="en-US" sz="1600" b="1" dirty="0" smtClean="0">
                <a:solidFill>
                  <a:srgbClr val="00B050"/>
                </a:solidFill>
                <a:latin typeface="Times New Roman" pitchFamily="18" charset="0"/>
              </a:rPr>
              <a:t>HỮU CƠ</a:t>
            </a:r>
            <a:endParaRPr lang="en-US" altLang="en-US" sz="16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910669" y="6051471"/>
            <a:ext cx="36618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.Vn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7F7F7F"/>
                </a:solidFill>
                <a:latin typeface="Times New Roman" pitchFamily="18" charset="0"/>
              </a:rPr>
              <a:t>THÙNG ĐỰNG </a:t>
            </a:r>
          </a:p>
          <a:p>
            <a:pPr algn="ctr"/>
            <a:r>
              <a:rPr lang="en-US" altLang="en-US" sz="1600" b="1" dirty="0">
                <a:solidFill>
                  <a:srgbClr val="7F7F7F"/>
                </a:solidFill>
                <a:latin typeface="Times New Roman" pitchFamily="18" charset="0"/>
              </a:rPr>
              <a:t>CHẤT THẢI CÒN LẠI </a:t>
            </a:r>
          </a:p>
          <a:p>
            <a:pPr algn="ctr"/>
            <a:endParaRPr lang="en-US" altLang="en-US" sz="1600" b="1" dirty="0">
              <a:solidFill>
                <a:srgbClr val="7F7F7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11" grpId="0" animBg="1"/>
      <p:bldP spid="12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8621" y="-152400"/>
            <a:ext cx="7962900" cy="914400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QUY ĐỊNH VỀ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LOẠI, LƯU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gray">
          <a:xfrm>
            <a:off x="2450554" y="609599"/>
            <a:ext cx="6121946" cy="461665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2400" dirty="0">
                <a:cs typeface="Arial" panose="020B0604020202020204" pitchFamily="34" charset="0"/>
              </a:rPr>
              <a:t>Thi</a:t>
            </a:r>
            <a:r>
              <a:rPr lang="en-US" sz="2400" dirty="0">
                <a:cs typeface="Arial" panose="020B0604020202020204" pitchFamily="34" charset="0"/>
              </a:rPr>
              <a:t>ế</a:t>
            </a:r>
            <a:r>
              <a:rPr lang="vi-VN" sz="2400" dirty="0">
                <a:cs typeface="Arial" panose="020B0604020202020204" pitchFamily="34" charset="0"/>
              </a:rPr>
              <a:t>t bị lưu chứa (hay còn gọi thùng rác</a:t>
            </a:r>
            <a:r>
              <a:rPr lang="vi-VN" sz="2400" dirty="0" smtClean="0">
                <a:cs typeface="Arial" panose="020B0604020202020204" pitchFamily="34" charset="0"/>
              </a:rPr>
              <a:t>)</a:t>
            </a:r>
            <a:r>
              <a:rPr lang="en-US" sz="2400" dirty="0" smtClean="0">
                <a:cs typeface="Arial" panose="020B0604020202020204" pitchFamily="34" charset="0"/>
              </a:rPr>
              <a:t>: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057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09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CHỨA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2530166" y="1366026"/>
            <a:ext cx="6537634" cy="2466298"/>
          </a:xfrm>
          <a:prstGeom prst="roundRect">
            <a:avLst>
              <a:gd name="adj" fmla="val 16667"/>
            </a:avLst>
          </a:prstGeom>
          <a:solidFill>
            <a:srgbClr val="D7F5DF"/>
          </a:solidFill>
          <a:ln w="3810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667000" y="1523999"/>
            <a:ext cx="62631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1. </a:t>
            </a:r>
            <a:r>
              <a:rPr lang="en-US" sz="2400" dirty="0" smtClean="0">
                <a:cs typeface="Arial" panose="020B0604020202020204" pitchFamily="34" charset="0"/>
              </a:rPr>
              <a:t>B</a:t>
            </a:r>
            <a:r>
              <a:rPr lang="vi-VN" sz="2400" dirty="0" smtClean="0">
                <a:cs typeface="Arial" panose="020B0604020202020204" pitchFamily="34" charset="0"/>
              </a:rPr>
              <a:t>ố </a:t>
            </a:r>
            <a:r>
              <a:rPr lang="vi-VN" sz="2400" dirty="0">
                <a:cs typeface="Arial" panose="020B0604020202020204" pitchFamily="34" charset="0"/>
              </a:rPr>
              <a:t>trí các thùng rác sinh hoạt có dán nhãn </a:t>
            </a:r>
            <a:r>
              <a:rPr lang="en-US" sz="2400" dirty="0" err="1">
                <a:cs typeface="Arial" panose="020B0604020202020204" pitchFamily="34" charset="0"/>
              </a:rPr>
              <a:t>để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vi-VN" sz="2400" dirty="0">
                <a:cs typeface="Arial" panose="020B0604020202020204" pitchFamily="34" charset="0"/>
              </a:rPr>
              <a:t>người dân nhận biết, phân loại.</a:t>
            </a:r>
            <a:endParaRPr lang="en-US" sz="2400" dirty="0">
              <a:cs typeface="Arial" panose="020B0604020202020204" pitchFamily="34" charset="0"/>
            </a:endParaRPr>
          </a:p>
          <a:p>
            <a:pPr algn="just"/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2. </a:t>
            </a:r>
            <a:r>
              <a:rPr lang="en-US" sz="2400" dirty="0" smtClean="0">
                <a:cs typeface="Arial" panose="020B0604020202020204" pitchFamily="34" charset="0"/>
              </a:rPr>
              <a:t>C</a:t>
            </a:r>
            <a:r>
              <a:rPr lang="vi-VN" sz="2400" dirty="0" smtClean="0">
                <a:cs typeface="Arial" panose="020B0604020202020204" pitchFamily="34" charset="0"/>
              </a:rPr>
              <a:t>ó </a:t>
            </a:r>
            <a:r>
              <a:rPr lang="vi-VN" sz="2400" dirty="0">
                <a:cs typeface="Arial" panose="020B0604020202020204" pitchFamily="34" charset="0"/>
              </a:rPr>
              <a:t>kích cỡ phù hợp với thời gian lưu giữ</a:t>
            </a:r>
            <a:r>
              <a:rPr lang="en-US" sz="2400" dirty="0">
                <a:cs typeface="Arial" panose="020B0604020202020204" pitchFamily="34" charset="0"/>
              </a:rPr>
              <a:t>, đ</a:t>
            </a:r>
            <a:r>
              <a:rPr lang="vi-VN" sz="2400" dirty="0">
                <a:cs typeface="Arial" panose="020B0604020202020204" pitchFamily="34" charset="0"/>
              </a:rPr>
              <a:t>ảm bảo môi trường và mỹ quan đô thị.</a:t>
            </a:r>
            <a:endParaRPr lang="en-US" sz="2400" dirty="0">
              <a:cs typeface="Arial" panose="020B0604020202020204" pitchFamily="34" charset="0"/>
            </a:endParaRPr>
          </a:p>
          <a:p>
            <a:pPr algn="just"/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3. </a:t>
            </a:r>
            <a:r>
              <a:rPr lang="vi-VN" sz="2400" dirty="0" smtClean="0">
                <a:cs typeface="Arial" panose="020B0604020202020204" pitchFamily="34" charset="0"/>
              </a:rPr>
              <a:t>Ủy </a:t>
            </a:r>
            <a:r>
              <a:rPr lang="vi-VN" sz="2400" dirty="0">
                <a:cs typeface="Arial" panose="020B0604020202020204" pitchFamily="34" charset="0"/>
              </a:rPr>
              <a:t>ban nhân dân cấp quận, hu</a:t>
            </a:r>
            <a:r>
              <a:rPr lang="en-US" sz="2400" dirty="0">
                <a:cs typeface="Arial" panose="020B0604020202020204" pitchFamily="34" charset="0"/>
              </a:rPr>
              <a:t>y</a:t>
            </a:r>
            <a:r>
              <a:rPr lang="vi-VN" sz="2400" dirty="0">
                <a:cs typeface="Arial" panose="020B0604020202020204" pitchFamily="34" charset="0"/>
              </a:rPr>
              <a:t>ện xác </a:t>
            </a:r>
            <a:r>
              <a:rPr lang="vi-VN" sz="2400" dirty="0" smtClean="0">
                <a:cs typeface="Arial" panose="020B0604020202020204" pitchFamily="34" charset="0"/>
              </a:rPr>
              <a:t>định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đ</a:t>
            </a:r>
            <a:r>
              <a:rPr lang="vi-VN" sz="2400" dirty="0" smtClean="0">
                <a:cs typeface="Arial" panose="020B0604020202020204" pitchFamily="34" charset="0"/>
              </a:rPr>
              <a:t>ịa </a:t>
            </a:r>
            <a:r>
              <a:rPr lang="en-US" sz="2400" dirty="0" err="1">
                <a:cs typeface="Arial" panose="020B0604020202020204" pitchFamily="34" charset="0"/>
              </a:rPr>
              <a:t>điể</a:t>
            </a:r>
            <a:r>
              <a:rPr lang="vi-VN" sz="2400" dirty="0">
                <a:cs typeface="Arial" panose="020B0604020202020204" pitchFamily="34" charset="0"/>
              </a:rPr>
              <a:t>m, vị trí, khu vực bố </a:t>
            </a:r>
            <a:r>
              <a:rPr lang="vi-VN" sz="2400" dirty="0" smtClean="0">
                <a:cs typeface="Arial" panose="020B0604020202020204" pitchFamily="34" charset="0"/>
              </a:rPr>
              <a:t>trí.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80791" y="1505802"/>
            <a:ext cx="2269763" cy="16963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402" y="1938483"/>
            <a:ext cx="206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 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07" y="4091526"/>
            <a:ext cx="3628378" cy="25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gray">
          <a:xfrm>
            <a:off x="217704" y="92692"/>
            <a:ext cx="873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b="1" dirty="0" smtClean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	QUY ĐỊNH THU GOM, VẬN CHUYỂN</a:t>
            </a:r>
            <a:endParaRPr lang="en-US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48" name="AutoShape 17"/>
          <p:cNvSpPr>
            <a:spLocks noChangeArrowheads="1"/>
          </p:cNvSpPr>
          <p:nvPr/>
        </p:nvSpPr>
        <p:spPr bwMode="auto">
          <a:xfrm>
            <a:off x="174187" y="688250"/>
            <a:ext cx="5007413" cy="508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Text Box 20"/>
          <p:cNvSpPr txBox="1">
            <a:spLocks noChangeArrowheads="1"/>
          </p:cNvSpPr>
          <p:nvPr/>
        </p:nvSpPr>
        <p:spPr bwMode="auto">
          <a:xfrm>
            <a:off x="304800" y="722313"/>
            <a:ext cx="5930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cs typeface="Arial" panose="020B0604020202020204" pitchFamily="34" charset="0"/>
              </a:rPr>
              <a:t>Tổ chức thu </a:t>
            </a:r>
            <a:r>
              <a:rPr lang="vi-VN" sz="2400" b="1" dirty="0" smtClean="0">
                <a:cs typeface="Arial" panose="020B0604020202020204" pitchFamily="34" charset="0"/>
              </a:rPr>
              <a:t>gom, vận chuyển</a:t>
            </a:r>
            <a:endParaRPr lang="en-US" altLang="en-US" sz="2200" b="1" dirty="0">
              <a:cs typeface="Arial" panose="020B0604020202020204" pitchFamily="34" charset="0"/>
            </a:endParaRPr>
          </a:p>
        </p:txBody>
      </p:sp>
      <p:sp>
        <p:nvSpPr>
          <p:cNvPr id="34" name="AutoShape 28"/>
          <p:cNvSpPr>
            <a:spLocks noChangeArrowheads="1"/>
          </p:cNvSpPr>
          <p:nvPr/>
        </p:nvSpPr>
        <p:spPr bwMode="gray">
          <a:xfrm>
            <a:off x="6686530" y="686052"/>
            <a:ext cx="2280262" cy="1644462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gray">
          <a:xfrm>
            <a:off x="6795448" y="724370"/>
            <a:ext cx="21713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hóm chất thải hữu cơ và nhóm chất thải còn lại</a:t>
            </a:r>
            <a:endParaRPr lang="en-US" altLang="en-US" sz="2400" b="1" kern="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8" name="AutoShape 32"/>
          <p:cNvSpPr>
            <a:spLocks noChangeArrowheads="1"/>
          </p:cNvSpPr>
          <p:nvPr/>
        </p:nvSpPr>
        <p:spPr bwMode="gray">
          <a:xfrm>
            <a:off x="6419461" y="722313"/>
            <a:ext cx="492125" cy="1644648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  <a:alpha val="1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421411" y="2838526"/>
            <a:ext cx="832802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vi-VN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) 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Chất th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i hữu cơ: </a:t>
            </a:r>
            <a:r>
              <a:rPr lang="vi-VN" sz="2000" dirty="0">
                <a:cs typeface="Arial" panose="020B0604020202020204" pitchFamily="34" charset="0"/>
              </a:rPr>
              <a:t>t</a:t>
            </a:r>
            <a:r>
              <a:rPr lang="en-US" sz="2000" dirty="0">
                <a:cs typeface="Arial" panose="020B0604020202020204" pitchFamily="34" charset="0"/>
              </a:rPr>
              <a:t>ổ </a:t>
            </a:r>
            <a:r>
              <a:rPr lang="vi-VN" sz="2000" dirty="0">
                <a:cs typeface="Arial" panose="020B0604020202020204" pitchFamily="34" charset="0"/>
              </a:rPr>
              <a:t>chức thu </a:t>
            </a:r>
            <a:r>
              <a:rPr lang="en-US" sz="2000" dirty="0">
                <a:cs typeface="Arial" panose="020B0604020202020204" pitchFamily="34" charset="0"/>
              </a:rPr>
              <a:t>g</a:t>
            </a:r>
            <a:r>
              <a:rPr lang="vi-VN" sz="2000" dirty="0">
                <a:cs typeface="Arial" panose="020B0604020202020204" pitchFamily="34" charset="0"/>
              </a:rPr>
              <a:t>om thứ 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 4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 6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 Ch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ủ 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nhật </a:t>
            </a:r>
            <a:r>
              <a:rPr lang="vi-VN" sz="2000" dirty="0">
                <a:cs typeface="Arial" panose="020B0604020202020204" pitchFamily="34" charset="0"/>
              </a:rPr>
              <a:t>trong tuần.</a:t>
            </a:r>
            <a:endParaRPr lang="en-US" sz="2000" dirty="0"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) Ch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ấ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t th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i còn lại</a:t>
            </a:r>
            <a:r>
              <a:rPr lang="vi-VN" sz="2000" dirty="0">
                <a:cs typeface="Arial" panose="020B0604020202020204" pitchFamily="34" charset="0"/>
              </a:rPr>
              <a:t>: tổ chức thu gom th</a:t>
            </a:r>
            <a:r>
              <a:rPr lang="en-US" sz="2000" dirty="0">
                <a:cs typeface="Arial" panose="020B0604020202020204" pitchFamily="34" charset="0"/>
              </a:rPr>
              <a:t>ứ</a:t>
            </a:r>
            <a:r>
              <a:rPr lang="vi-VN" sz="2000" dirty="0"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 5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7 </a:t>
            </a:r>
            <a:r>
              <a:rPr lang="vi-VN" sz="2000" dirty="0">
                <a:cs typeface="Arial" panose="020B0604020202020204" pitchFamily="34" charset="0"/>
              </a:rPr>
              <a:t>trong tuần.</a:t>
            </a:r>
            <a:endParaRPr lang="en-US" sz="2000" dirty="0">
              <a:cs typeface="Arial" panose="020B0604020202020204" pitchFamily="34" charset="0"/>
            </a:endParaRPr>
          </a:p>
          <a:p>
            <a:pPr algn="just"/>
            <a:r>
              <a:rPr lang="vi-VN" sz="2000" dirty="0">
                <a:cs typeface="Arial" panose="020B0604020202020204" pitchFamily="34" charset="0"/>
              </a:rPr>
              <a:t>c) 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Tùy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kiện thực 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ế 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tại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đ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ịa </a:t>
            </a:r>
            <a:r>
              <a:rPr lang="vi-VN" sz="20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phương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à 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tùy khối lượng phát sinh của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từ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ng 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ó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 ch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ấ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 th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ả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 mà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Ủy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ban 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â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 d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â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 các quận, hu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y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ện 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ó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th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ể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ă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gi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ả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 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ố 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ngày thu gom trong tuần nêu tại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Điể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 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,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b Kho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ả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 3 Đi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ề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u này</a:t>
            </a:r>
            <a:r>
              <a:rPr lang="vi-VN" sz="20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76030" y="5077275"/>
            <a:ext cx="84332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Trường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hợp,c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ác hộ gia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đì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nguồn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thải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có nhu cầu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đ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ược tổ </a:t>
            </a:r>
            <a:r>
              <a:rPr lang="vi-VN" sz="2000" dirty="0">
                <a:cs typeface="Arial" panose="020B0604020202020204" pitchFamily="34" charset="0"/>
              </a:rPr>
              <a:t>chức thu </a:t>
            </a:r>
            <a:r>
              <a:rPr lang="en-US" sz="2000" dirty="0" err="1">
                <a:cs typeface="Arial" panose="020B0604020202020204" pitchFamily="34" charset="0"/>
              </a:rPr>
              <a:t>gom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hàng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ngày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02 </a:t>
            </a:r>
            <a:r>
              <a:rPr lang="vi-VN" sz="2000" dirty="0">
                <a:solidFill>
                  <a:srgbClr val="FF0000"/>
                </a:solidFill>
                <a:cs typeface="Arial" panose="020B0604020202020204" pitchFamily="34" charset="0"/>
              </a:rPr>
              <a:t>nhóm chất th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ả</a:t>
            </a:r>
            <a:r>
              <a:rPr lang="vi-VN" sz="2000" dirty="0">
                <a:solidFill>
                  <a:srgbClr val="FF0000"/>
                </a:solidFill>
                <a:cs typeface="Arial" panose="020B0604020202020204" pitchFamily="34" charset="0"/>
              </a:rPr>
              <a:t>i phát sinh khác </a:t>
            </a:r>
            <a:r>
              <a:rPr lang="vi-VN" sz="2000" dirty="0">
                <a:cs typeface="Arial" panose="020B0604020202020204" pitchFamily="34" charset="0"/>
              </a:rPr>
              <a:t>với quy </a:t>
            </a:r>
            <a:r>
              <a:rPr lang="en-US" sz="2000" dirty="0" err="1">
                <a:cs typeface="Arial" panose="020B0604020202020204" pitchFamily="34" charset="0"/>
              </a:rPr>
              <a:t>đị</a:t>
            </a:r>
            <a:r>
              <a:rPr lang="vi-VN" sz="2000" dirty="0">
                <a:cs typeface="Arial" panose="020B0604020202020204" pitchFamily="34" charset="0"/>
              </a:rPr>
              <a:t>nh của địa phương thì ph</a:t>
            </a:r>
            <a:r>
              <a:rPr lang="en-US" sz="2000" dirty="0">
                <a:cs typeface="Arial" panose="020B0604020202020204" pitchFamily="34" charset="0"/>
              </a:rPr>
              <a:t>ả</a:t>
            </a:r>
            <a:r>
              <a:rPr lang="vi-VN" sz="2000" dirty="0">
                <a:cs typeface="Arial" panose="020B0604020202020204" pitchFamily="34" charset="0"/>
              </a:rPr>
              <a:t>i thực hiện </a:t>
            </a:r>
            <a:r>
              <a:rPr lang="vi-VN" sz="2000" dirty="0">
                <a:solidFill>
                  <a:srgbClr val="FF0000"/>
                </a:solidFill>
                <a:cs typeface="Arial" panose="020B0604020202020204" pitchFamily="34" charset="0"/>
              </a:rPr>
              <a:t>tr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ả</a:t>
            </a:r>
            <a:r>
              <a:rPr lang="vi-VN" sz="2000" dirty="0">
                <a:solidFill>
                  <a:srgbClr val="FF0000"/>
                </a:solidFill>
                <a:cs typeface="Arial" panose="020B0604020202020204" pitchFamily="34" charset="0"/>
              </a:rPr>
              <a:t> th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ê</a:t>
            </a:r>
            <a:r>
              <a:rPr lang="vi-VN" sz="2000" dirty="0">
                <a:solidFill>
                  <a:srgbClr val="FF0000"/>
                </a:solidFill>
                <a:cs typeface="Arial" panose="020B0604020202020204" pitchFamily="34" charset="0"/>
              </a:rPr>
              <a:t>m chi phí</a:t>
            </a:r>
            <a:r>
              <a:rPr lang="vi-VN" sz="2000" dirty="0">
                <a:cs typeface="Arial" panose="020B0604020202020204" pitchFamily="34" charset="0"/>
              </a:rPr>
              <a:t> dịch vụ thu </a:t>
            </a:r>
            <a:r>
              <a:rPr lang="en-US" sz="2000" dirty="0" err="1">
                <a:cs typeface="Arial" panose="020B0604020202020204" pitchFamily="34" charset="0"/>
              </a:rPr>
              <a:t>gom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tại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nguồn</a:t>
            </a:r>
            <a:r>
              <a:rPr lang="vi-VN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thỏa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thuận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tần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suất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và chi phí thu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gom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vận chu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yể</a:t>
            </a:r>
            <a:r>
              <a:rPr lang="vi-VN" sz="20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 tăng).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0" name="Group 40"/>
          <p:cNvGrpSpPr>
            <a:grpSpLocks/>
          </p:cNvGrpSpPr>
          <p:nvPr/>
        </p:nvGrpSpPr>
        <p:grpSpPr bwMode="auto">
          <a:xfrm>
            <a:off x="327832" y="1148218"/>
            <a:ext cx="5907262" cy="929478"/>
            <a:chOff x="-757" y="2831"/>
            <a:chExt cx="1570" cy="2493"/>
          </a:xfrm>
        </p:grpSpPr>
        <p:sp>
          <p:nvSpPr>
            <p:cNvPr id="51" name="AutoShape 41"/>
            <p:cNvSpPr>
              <a:spLocks noChangeArrowheads="1"/>
            </p:cNvSpPr>
            <p:nvPr/>
          </p:nvSpPr>
          <p:spPr bwMode="auto">
            <a:xfrm>
              <a:off x="-757" y="3336"/>
              <a:ext cx="1570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cs typeface="Arial" panose="020B0604020202020204" pitchFamily="34" charset="0"/>
              </a:endParaRPr>
            </a:p>
          </p:txBody>
        </p:sp>
        <p:sp>
          <p:nvSpPr>
            <p:cNvPr id="52" name="AutoShape 42"/>
            <p:cNvSpPr>
              <a:spLocks noChangeArrowheads="1"/>
            </p:cNvSpPr>
            <p:nvPr/>
          </p:nvSpPr>
          <p:spPr bwMode="gray">
            <a:xfrm>
              <a:off x="-443" y="3053"/>
              <a:ext cx="459" cy="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 Box 45"/>
            <p:cNvSpPr txBox="1">
              <a:spLocks noChangeArrowheads="1"/>
            </p:cNvSpPr>
            <p:nvPr/>
          </p:nvSpPr>
          <p:spPr bwMode="gray">
            <a:xfrm>
              <a:off x="-394" y="2831"/>
              <a:ext cx="351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2400" kern="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1</a:t>
              </a:r>
              <a:endParaRPr lang="en-US" altLang="en-US" sz="2400" kern="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384093" y="1616031"/>
            <a:ext cx="59072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vi-VN" sz="2200" dirty="0" smtClean="0">
                <a:cs typeface="Arial" panose="020B0604020202020204" pitchFamily="34" charset="0"/>
              </a:rPr>
              <a:t>Đảm </a:t>
            </a:r>
            <a:r>
              <a:rPr lang="vi-VN" sz="2200" dirty="0">
                <a:cs typeface="Arial" panose="020B0604020202020204" pitchFamily="34" charset="0"/>
              </a:rPr>
              <a:t>bảo tổ chức thu gom, vận chuy</a:t>
            </a:r>
            <a:r>
              <a:rPr lang="en-US" sz="2200" dirty="0">
                <a:cs typeface="Arial" panose="020B0604020202020204" pitchFamily="34" charset="0"/>
              </a:rPr>
              <a:t>ể</a:t>
            </a:r>
            <a:r>
              <a:rPr lang="vi-VN" sz="2200" dirty="0">
                <a:cs typeface="Arial" panose="020B0604020202020204" pitchFamily="34" charset="0"/>
              </a:rPr>
              <a:t>n </a:t>
            </a:r>
            <a:r>
              <a:rPr lang="vi-VN" sz="2200" dirty="0" smtClean="0">
                <a:cs typeface="Arial" panose="020B0604020202020204" pitchFamily="34" charset="0"/>
              </a:rPr>
              <a:t>riêng</a:t>
            </a:r>
            <a:endParaRPr lang="en-US" altLang="en-US" sz="2200" kern="0" dirty="0">
              <a:solidFill>
                <a:srgbClr val="001D3A"/>
              </a:solidFill>
              <a:cs typeface="Arial" panose="020B0604020202020204" pitchFamily="34" charset="0"/>
            </a:endParaRPr>
          </a:p>
        </p:txBody>
      </p:sp>
      <p:grpSp>
        <p:nvGrpSpPr>
          <p:cNvPr id="66" name="Group 40"/>
          <p:cNvGrpSpPr>
            <a:grpSpLocks/>
          </p:cNvGrpSpPr>
          <p:nvPr/>
        </p:nvGrpSpPr>
        <p:grpSpPr bwMode="auto">
          <a:xfrm>
            <a:off x="241911" y="2402927"/>
            <a:ext cx="8567323" cy="2189926"/>
            <a:chOff x="380" y="1740"/>
            <a:chExt cx="1651" cy="2229"/>
          </a:xfrm>
        </p:grpSpPr>
        <p:sp>
          <p:nvSpPr>
            <p:cNvPr id="67" name="AutoShape 41"/>
            <p:cNvSpPr>
              <a:spLocks noChangeArrowheads="1"/>
            </p:cNvSpPr>
            <p:nvPr/>
          </p:nvSpPr>
          <p:spPr bwMode="auto">
            <a:xfrm>
              <a:off x="380" y="1981"/>
              <a:ext cx="1651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6D50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68" name="AutoShape 42"/>
            <p:cNvSpPr>
              <a:spLocks noChangeArrowheads="1"/>
            </p:cNvSpPr>
            <p:nvPr/>
          </p:nvSpPr>
          <p:spPr bwMode="gray">
            <a:xfrm>
              <a:off x="418" y="1740"/>
              <a:ext cx="694" cy="421"/>
            </a:xfrm>
            <a:prstGeom prst="roundRect">
              <a:avLst>
                <a:gd name="adj" fmla="val 50000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AutoShape 43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sp>
        <p:nvSpPr>
          <p:cNvPr id="74" name="AutoShape 29"/>
          <p:cNvSpPr>
            <a:spLocks noChangeArrowheads="1"/>
          </p:cNvSpPr>
          <p:nvPr/>
        </p:nvSpPr>
        <p:spPr bwMode="auto">
          <a:xfrm>
            <a:off x="304800" y="4870349"/>
            <a:ext cx="8576101" cy="1654726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5" name="AutoShape 30"/>
          <p:cNvSpPr>
            <a:spLocks noChangeArrowheads="1"/>
          </p:cNvSpPr>
          <p:nvPr/>
        </p:nvSpPr>
        <p:spPr bwMode="gray">
          <a:xfrm>
            <a:off x="539002" y="4725144"/>
            <a:ext cx="3173743" cy="29041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AutoShape 32"/>
          <p:cNvSpPr>
            <a:spLocks noChangeArrowheads="1"/>
          </p:cNvSpPr>
          <p:nvPr/>
        </p:nvSpPr>
        <p:spPr bwMode="auto">
          <a:xfrm flipH="1">
            <a:off x="4427514" y="1162877"/>
            <a:ext cx="45719" cy="93959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8" name="Text Box 38"/>
          <p:cNvSpPr txBox="1">
            <a:spLocks noChangeArrowheads="1"/>
          </p:cNvSpPr>
          <p:nvPr/>
        </p:nvSpPr>
        <p:spPr bwMode="gray">
          <a:xfrm>
            <a:off x="1839584" y="4639016"/>
            <a:ext cx="935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2" name="AutoShape 44"/>
          <p:cNvSpPr>
            <a:spLocks noChangeArrowheads="1"/>
          </p:cNvSpPr>
          <p:nvPr/>
        </p:nvSpPr>
        <p:spPr bwMode="auto">
          <a:xfrm flipH="1">
            <a:off x="4307864" y="1287396"/>
            <a:ext cx="50449" cy="168126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9426B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3" name="AutoShape 44"/>
          <p:cNvSpPr>
            <a:spLocks noChangeArrowheads="1"/>
          </p:cNvSpPr>
          <p:nvPr/>
        </p:nvSpPr>
        <p:spPr bwMode="auto">
          <a:xfrm flipH="1">
            <a:off x="58588" y="4706854"/>
            <a:ext cx="136057" cy="7265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9426B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30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  <p:bldP spid="35" grpId="0"/>
      <p:bldP spid="38" grpId="0" animBg="1"/>
      <p:bldP spid="42" grpId="0"/>
      <p:bldP spid="48" grpId="0"/>
      <p:bldP spid="57" grpId="0"/>
      <p:bldP spid="74" grpId="0" animBg="1"/>
      <p:bldP spid="75" grpId="0" animBg="1"/>
      <p:bldP spid="78" grpId="0"/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gray">
          <a:xfrm>
            <a:off x="217704" y="92692"/>
            <a:ext cx="873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b="1" dirty="0" smtClean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	QUY ĐỊNH THU GOM, VẬN CHUYỂN</a:t>
            </a:r>
            <a:endParaRPr lang="en-US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AutoShape 28"/>
          <p:cNvSpPr>
            <a:spLocks noChangeArrowheads="1"/>
          </p:cNvSpPr>
          <p:nvPr/>
        </p:nvSpPr>
        <p:spPr bwMode="gray">
          <a:xfrm>
            <a:off x="5791200" y="922985"/>
            <a:ext cx="3230704" cy="2497039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gray">
          <a:xfrm>
            <a:off x="5939573" y="1609542"/>
            <a:ext cx="31282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  <a:r>
              <a:rPr lang="vi-VN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hóm </a:t>
            </a: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chất thải có khả năng tái sử dụng, tái chế (hay còn gọi là ph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ế </a:t>
            </a: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liệu): </a:t>
            </a:r>
            <a:endParaRPr lang="en-US" altLang="en-US" sz="2400" b="1" kern="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8" name="AutoShape 32"/>
          <p:cNvSpPr>
            <a:spLocks noChangeArrowheads="1"/>
          </p:cNvSpPr>
          <p:nvPr/>
        </p:nvSpPr>
        <p:spPr bwMode="gray">
          <a:xfrm>
            <a:off x="5658987" y="1227481"/>
            <a:ext cx="492125" cy="1644648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  <a:alpha val="1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AutoShape 44"/>
          <p:cNvSpPr>
            <a:spLocks noChangeArrowheads="1"/>
          </p:cNvSpPr>
          <p:nvPr/>
        </p:nvSpPr>
        <p:spPr bwMode="auto">
          <a:xfrm flipH="1">
            <a:off x="6419570" y="1058637"/>
            <a:ext cx="81551" cy="168126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19426B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207" y="2450528"/>
            <a:ext cx="4648201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đình, chủ nguồn th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có thể bán, cho các tổ chức, cá nhân thu mua phế liệu hoặc các tổ chức, cá nhân thu gom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CTRSH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27824" y="5487830"/>
            <a:ext cx="7315199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 không bán hoặc cho tổ chức, cá nhân có nhu cầu thì chủ nguồn th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hộ gia đình bỏ chung với thùng chứa rác còn lại.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518" y="1969984"/>
            <a:ext cx="15240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160663"/>
            <a:ext cx="157745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1615368" y="674836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7" name="AutoShape 17"/>
          <p:cNvSpPr>
            <a:spLocks noChangeArrowheads="1"/>
          </p:cNvSpPr>
          <p:nvPr/>
        </p:nvSpPr>
        <p:spPr bwMode="auto">
          <a:xfrm>
            <a:off x="129031" y="640773"/>
            <a:ext cx="5052570" cy="508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259643" y="674836"/>
            <a:ext cx="5930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cs typeface="Arial" panose="020B0604020202020204" pitchFamily="34" charset="0"/>
              </a:rPr>
              <a:t>Tổ chức thu </a:t>
            </a:r>
            <a:r>
              <a:rPr lang="vi-VN" sz="2400" b="1" dirty="0" smtClean="0">
                <a:cs typeface="Arial" panose="020B0604020202020204" pitchFamily="34" charset="0"/>
              </a:rPr>
              <a:t>gom, vận chuyển</a:t>
            </a:r>
            <a:endParaRPr lang="en-US" altLang="en-US" sz="2200" b="1" dirty="0">
              <a:cs typeface="Arial" panose="020B0604020202020204" pitchFamily="34" charset="0"/>
            </a:endParaRPr>
          </a:p>
        </p:txBody>
      </p:sp>
      <p:pic>
        <p:nvPicPr>
          <p:cNvPr id="15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6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  <p:bldP spid="35" grpId="0"/>
      <p:bldP spid="38" grpId="0" animBg="1"/>
      <p:bldP spid="81" grpId="0" animBg="1"/>
      <p:bldP spid="4" grpId="0" animBg="1"/>
      <p:bldP spid="3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gray">
          <a:xfrm>
            <a:off x="217704" y="92692"/>
            <a:ext cx="873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b="1" dirty="0" smtClean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	QUY ĐỊNH THU GOM, VẬN CHUYỂN</a:t>
            </a:r>
            <a:endParaRPr lang="en-US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26704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48" name="AutoShape 17"/>
          <p:cNvSpPr>
            <a:spLocks noChangeArrowheads="1"/>
          </p:cNvSpPr>
          <p:nvPr/>
        </p:nvSpPr>
        <p:spPr bwMode="auto">
          <a:xfrm>
            <a:off x="174188" y="688250"/>
            <a:ext cx="6607612" cy="508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Text Box 20"/>
          <p:cNvSpPr txBox="1">
            <a:spLocks noChangeArrowheads="1"/>
          </p:cNvSpPr>
          <p:nvPr/>
        </p:nvSpPr>
        <p:spPr bwMode="auto">
          <a:xfrm>
            <a:off x="304800" y="722313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cs typeface="Arial" panose="020B0604020202020204" pitchFamily="34" charset="0"/>
              </a:rPr>
              <a:t>Quy định phương tiện thu gom, vận chuyển</a:t>
            </a:r>
            <a:endParaRPr lang="en-US" altLang="en-US" sz="2200" b="1" dirty="0">
              <a:cs typeface="Arial" panose="020B0604020202020204" pitchFamily="34" charset="0"/>
            </a:endParaRPr>
          </a:p>
        </p:txBody>
      </p:sp>
      <p:sp>
        <p:nvSpPr>
          <p:cNvPr id="81" name="AutoShape 44"/>
          <p:cNvSpPr>
            <a:spLocks noChangeArrowheads="1"/>
          </p:cNvSpPr>
          <p:nvPr/>
        </p:nvSpPr>
        <p:spPr bwMode="auto">
          <a:xfrm flipH="1">
            <a:off x="6419570" y="1058637"/>
            <a:ext cx="81551" cy="168126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19426B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256" y="1409639"/>
            <a:ext cx="84197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 Phương tiện thu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vận chu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yể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716333"/>
            <a:ext cx="853440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Phương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tiện thu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có dòng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ữ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“THU GOM 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THẢI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 CƠ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GOM CHẤT THẢI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lphaLcParenR"/>
            </a:pP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Phương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tiện vận chuy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có dòng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ữ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“VẬN CHUY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THẢI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 CƠ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CHUYỂN CHẤT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 CÒN LẠI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lphaLcParenR"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Dòng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nhận biết 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tháo, lắp linh hoạt tùy theo loại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được thu gom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vận chuy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gray">
          <a:xfrm>
            <a:off x="217704" y="92692"/>
            <a:ext cx="873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b="1" dirty="0" smtClean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	QUY ĐỊNH THU GOM, VẬN CHUYỂN</a:t>
            </a:r>
            <a:endParaRPr lang="en-US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26704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48" name="AutoShape 17"/>
          <p:cNvSpPr>
            <a:spLocks noChangeArrowheads="1"/>
          </p:cNvSpPr>
          <p:nvPr/>
        </p:nvSpPr>
        <p:spPr bwMode="auto">
          <a:xfrm>
            <a:off x="174188" y="688250"/>
            <a:ext cx="6607612" cy="508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Text Box 20"/>
          <p:cNvSpPr txBox="1">
            <a:spLocks noChangeArrowheads="1"/>
          </p:cNvSpPr>
          <p:nvPr/>
        </p:nvSpPr>
        <p:spPr bwMode="auto">
          <a:xfrm>
            <a:off x="304800" y="722313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cs typeface="Arial" panose="020B0604020202020204" pitchFamily="34" charset="0"/>
              </a:rPr>
              <a:t>Quy định phương tiện thu gom, vận chuyển</a:t>
            </a:r>
            <a:endParaRPr lang="en-US" altLang="en-US" sz="2200" b="1" dirty="0">
              <a:cs typeface="Arial" panose="020B0604020202020204" pitchFamily="34" charset="0"/>
            </a:endParaRPr>
          </a:p>
        </p:txBody>
      </p:sp>
      <p:sp>
        <p:nvSpPr>
          <p:cNvPr id="81" name="AutoShape 44"/>
          <p:cNvSpPr>
            <a:spLocks noChangeArrowheads="1"/>
          </p:cNvSpPr>
          <p:nvPr/>
        </p:nvSpPr>
        <p:spPr bwMode="auto">
          <a:xfrm flipH="1">
            <a:off x="6419570" y="1058637"/>
            <a:ext cx="81551" cy="168126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19426B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" y="1612641"/>
            <a:ext cx="858728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áp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ứng các yêu cầu về an toàn 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ỹ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thuật khi tham gia giao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ng, 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m 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o vệ sinh 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trường, không rơi vãi chất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rắn sinh hoạt, nước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trong quá trình thu gom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vận chuy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704" y="5562600"/>
            <a:ext cx="862048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UBND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quận, huyện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trí thêm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hẹn và xây dựng lộ trình vận chuy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sau 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17" y="2915337"/>
            <a:ext cx="48958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63384" y="6619514"/>
            <a:ext cx="2133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9BB828-8913-4013-BEA1-D338D28734BF}" type="slidenum">
              <a:rPr lang="en-US" altLang="en-US" sz="1200" smtClean="0">
                <a:solidFill>
                  <a:srgbClr val="2B16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</a:t>
            </a:fld>
            <a:endParaRPr lang="en-US" altLang="en-US" sz="1200" dirty="0">
              <a:solidFill>
                <a:srgbClr val="2B16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2" y="775268"/>
            <a:ext cx="8229600" cy="543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713" y="6276955"/>
            <a:ext cx="8229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CTRSH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QĐ 44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0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162800" cy="5635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BỐ CỤC QUYẾT ĐỊNH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133-F7CC-407E-B68A-B9B103E461B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9" name="Text Box 30"/>
          <p:cNvSpPr txBox="1">
            <a:spLocks noChangeArrowheads="1"/>
          </p:cNvSpPr>
          <p:nvPr/>
        </p:nvSpPr>
        <p:spPr bwMode="gray">
          <a:xfrm>
            <a:off x="3702051" y="685326"/>
            <a:ext cx="30332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gray">
          <a:xfrm>
            <a:off x="4035502" y="685326"/>
            <a:ext cx="5027320" cy="708499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gray">
          <a:xfrm>
            <a:off x="3883102" y="835980"/>
            <a:ext cx="55045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GỒM: </a:t>
            </a:r>
            <a:r>
              <a:rPr lang="en-US" sz="2600" b="1" dirty="0" smtClean="0">
                <a:solidFill>
                  <a:srgbClr val="CC3300"/>
                </a:solidFill>
                <a:cs typeface="Arial" panose="020B0604020202020204" pitchFamily="34" charset="0"/>
              </a:rPr>
              <a:t>6 </a:t>
            </a:r>
            <a:r>
              <a:rPr lang="en-US" sz="2600" b="1" dirty="0">
                <a:solidFill>
                  <a:srgbClr val="002060"/>
                </a:solidFill>
                <a:cs typeface="Arial" panose="020B0604020202020204" pitchFamily="34" charset="0"/>
              </a:rPr>
              <a:t>CHƯƠNG</a:t>
            </a:r>
            <a:r>
              <a:rPr lang="en-US" sz="2600" b="1" dirty="0" smtClean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sz="2600" b="1" dirty="0" smtClean="0">
                <a:solidFill>
                  <a:srgbClr val="CC3300"/>
                </a:solidFill>
                <a:cs typeface="Arial" panose="020B0604020202020204" pitchFamily="34" charset="0"/>
              </a:rPr>
              <a:t> 28 </a:t>
            </a:r>
            <a:r>
              <a:rPr lang="en-US" sz="2600" b="1" dirty="0">
                <a:solidFill>
                  <a:srgbClr val="002060"/>
                </a:solidFill>
                <a:cs typeface="Arial" panose="020B0604020202020204" pitchFamily="34" charset="0"/>
              </a:rPr>
              <a:t>ĐIỀU</a:t>
            </a:r>
          </a:p>
        </p:txBody>
      </p:sp>
      <p:sp>
        <p:nvSpPr>
          <p:cNvPr id="125" name="AutoShape 3"/>
          <p:cNvSpPr>
            <a:spLocks noChangeArrowheads="1"/>
          </p:cNvSpPr>
          <p:nvPr/>
        </p:nvSpPr>
        <p:spPr bwMode="gray">
          <a:xfrm>
            <a:off x="152400" y="1676400"/>
            <a:ext cx="8686800" cy="5029200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 Box 6"/>
          <p:cNvSpPr txBox="1">
            <a:spLocks noChangeArrowheads="1"/>
          </p:cNvSpPr>
          <p:nvPr/>
        </p:nvSpPr>
        <p:spPr bwMode="gray">
          <a:xfrm>
            <a:off x="683526" y="1828800"/>
            <a:ext cx="8003273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2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Chương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I</a:t>
            </a: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vi-VN" sz="2400" b="1" dirty="0">
                <a:cs typeface="Arial" panose="020B0604020202020204" pitchFamily="34" charset="0"/>
              </a:rPr>
              <a:t>NHỮNG QUY ĐỊNH CHUNG</a:t>
            </a:r>
            <a:endParaRPr lang="en-US" sz="2400" b="1" dirty="0"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Chương II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vi-VN" sz="2400" b="1" dirty="0">
                <a:solidFill>
                  <a:srgbClr val="002060"/>
                </a:solidFill>
                <a:cs typeface="Arial" panose="020B0604020202020204" pitchFamily="34" charset="0"/>
              </a:rPr>
              <a:t>PHÂN LOẠI, LƯU CHỨA </a:t>
            </a:r>
            <a:r>
              <a:rPr lang="vi-VN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CHẤT THẢI RẮN SINH HOẠT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Chương III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vi-VN" sz="2400" b="1" dirty="0">
                <a:solidFill>
                  <a:srgbClr val="002060"/>
                </a:solidFill>
                <a:cs typeface="Arial" panose="020B0604020202020204" pitchFamily="34" charset="0"/>
              </a:rPr>
              <a:t>THU GOM, VẬN CHUYỂN VÀ XỬ LÝ </a:t>
            </a:r>
            <a:r>
              <a:rPr lang="vi-VN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CHẤT THẢI RẮN SINH HOẠT </a:t>
            </a:r>
            <a:r>
              <a:rPr lang="vi-VN" sz="2400" b="1" dirty="0">
                <a:solidFill>
                  <a:srgbClr val="002060"/>
                </a:solidFill>
                <a:cs typeface="Arial" panose="020B0604020202020204" pitchFamily="34" charset="0"/>
              </a:rPr>
              <a:t>SAU PHÂN LOẠI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Chương IV</a:t>
            </a:r>
            <a:r>
              <a:rPr lang="en-US" sz="2400" b="1" dirty="0">
                <a:cs typeface="Arial" panose="020B0604020202020204" pitchFamily="34" charset="0"/>
              </a:rPr>
              <a:t>: </a:t>
            </a:r>
            <a:r>
              <a:rPr lang="vi-VN" sz="2400" b="1" dirty="0">
                <a:solidFill>
                  <a:srgbClr val="002060"/>
                </a:solidFill>
                <a:cs typeface="Arial" panose="020B0604020202020204" pitchFamily="34" charset="0"/>
              </a:rPr>
              <a:t>CHI PHÍ TÀI CHÍNH VÀ CHÍNH SÁCH HỖ TRỢ TRIỂN KHAI PHÂN LOẠI 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CTRSH</a:t>
            </a:r>
          </a:p>
          <a:p>
            <a:pPr algn="just">
              <a:buNone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Chương V</a:t>
            </a:r>
            <a:r>
              <a:rPr lang="en-US" sz="2400" b="1" dirty="0"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vi-VN" sz="2400" b="1" dirty="0">
                <a:solidFill>
                  <a:srgbClr val="002060"/>
                </a:solidFill>
                <a:cs typeface="Arial" panose="020B0604020202020204" pitchFamily="34" charset="0"/>
              </a:rPr>
              <a:t>RÁCH NHIỆM TỔ CHỨC THỰC HIỆN PHÂN LOẠI CHẤT THẢI RẮN SINH HOẠT TẠI NGUỒN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Chương VI</a:t>
            </a:r>
            <a:r>
              <a:rPr lang="en-US" sz="2400" b="1" dirty="0">
                <a:cs typeface="Arial" panose="020B0604020202020204" pitchFamily="34" charset="0"/>
              </a:rPr>
              <a:t>: </a:t>
            </a:r>
            <a:r>
              <a:rPr lang="vi-VN" sz="2400" b="1" dirty="0">
                <a:solidFill>
                  <a:srgbClr val="002060"/>
                </a:solidFill>
                <a:cs typeface="Arial" panose="020B0604020202020204" pitchFamily="34" charset="0"/>
              </a:rPr>
              <a:t>TỔ CHỨC THỰC </a:t>
            </a:r>
            <a:r>
              <a:rPr lang="vi-VN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HIỆN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125" grpId="0" animBg="1"/>
      <p:bldP spid="1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gray">
          <a:xfrm>
            <a:off x="129540" y="123977"/>
            <a:ext cx="7728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XỬ LÝ CTRSH SAU PHÂN LOẠI</a:t>
            </a:r>
            <a:endParaRPr lang="en-US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73604" y="917931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133-F7CC-407E-B68A-B9B103E461B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8481" y="1278085"/>
            <a:ext cx="75819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ựa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trên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su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 nhận và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nghệ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của các 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máy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hữu 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ơ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dễ phân h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thành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compost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còn lại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ược tái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ế,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đốt thu 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ồ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chôn l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hợp vệ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480" y="5434151"/>
            <a:ext cx="7722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ngu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và 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lượng chất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hữu cơ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phân hủy và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còn 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đến các khu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đơn vị tiếp 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ậ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ử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 rot="192933">
            <a:off x="-102748" y="2536733"/>
            <a:ext cx="890589" cy="3613333"/>
          </a:xfrm>
          <a:prstGeom prst="curvedRightArrow">
            <a:avLst>
              <a:gd name="adj1" fmla="val 25000"/>
              <a:gd name="adj2" fmla="val 5272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Ã¬nh áº£nh cÃ³ liÃ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5" y="3339801"/>
            <a:ext cx="2895600" cy="193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07" y="3319500"/>
            <a:ext cx="3020693" cy="19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r="23044"/>
          <a:stretch/>
        </p:blipFill>
        <p:spPr bwMode="auto">
          <a:xfrm>
            <a:off x="7010400" y="3214693"/>
            <a:ext cx="1828800" cy="20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" grpId="0"/>
      <p:bldP spid="4" grpId="0" animBg="1"/>
      <p:bldP spid="6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8"/>
          <p:cNvSpPr txBox="1">
            <a:spLocks noChangeArrowheads="1"/>
          </p:cNvSpPr>
          <p:nvPr/>
        </p:nvSpPr>
        <p:spPr bwMode="gray">
          <a:xfrm>
            <a:off x="228600" y="101589"/>
            <a:ext cx="7536195" cy="46166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TRÁCH NHIỆM HỘ GIA ĐÌNH, CHỦ NGUỒN THẢI</a:t>
            </a:r>
            <a:endParaRPr lang="en-US" altLang="en-US" sz="2400" b="1" dirty="0">
              <a:solidFill>
                <a:schemeClr val="accent5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28" name="Group 62"/>
          <p:cNvGrpSpPr>
            <a:grpSpLocks/>
          </p:cNvGrpSpPr>
          <p:nvPr/>
        </p:nvGrpSpPr>
        <p:grpSpPr bwMode="auto">
          <a:xfrm>
            <a:off x="-795787" y="6676229"/>
            <a:ext cx="134650" cy="136922"/>
            <a:chOff x="1239" y="1515"/>
            <a:chExt cx="115" cy="115"/>
          </a:xfrm>
        </p:grpSpPr>
        <p:sp>
          <p:nvSpPr>
            <p:cNvPr id="29" name="AutoShape 63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utoShape 64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1" y="1219200"/>
            <a:ext cx="8458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trang bị túi, thùng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680865"/>
            <a:ext cx="8458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iao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CTRSH </a:t>
            </a:r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phân loại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</a:t>
            </a:r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nh.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11862"/>
            <a:ext cx="845819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phí dịch vụ thu gom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vận chu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yể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lý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sinh hoạt theo quy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342858"/>
            <a:ext cx="845819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phí dịch vụ tăng thêm 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 cầu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ăng 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su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gom khác với 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suất thu gom ch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 sau ph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loại của địa phương quy định</a:t>
            </a:r>
            <a:r>
              <a:rPr lang="vi-V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32683"/>
            <a:ext cx="8458199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Được quyền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giám sát và ph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ánh </a:t>
            </a:r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chính quyền địa phương khi phát hiện các đơn vị thu gom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chuy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CTRSH</a:t>
            </a:r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hiện 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úng theo khung thời gian và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suất thu gom theo quy định</a:t>
            </a:r>
            <a:r>
              <a:rPr lang="vi-V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" y="6002343"/>
            <a:ext cx="845819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hực hiện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loại lại </a:t>
            </a:r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khi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gom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ại ngu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</a:t>
            </a:r>
            <a:r>
              <a:rPr lang="vi-V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chối 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gom chất th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theo q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133-F7CC-407E-B68A-B9B103E461B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8150" y="841703"/>
            <a:ext cx="8458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 ứng về 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lực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tiện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gom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vận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chất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 hữu cơ và chất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lại 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 các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 tập 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trạm trung chuy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 hoặc đến cơ sở 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ử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lý theo quy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nh.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Tuyên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 gia đình, ch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 th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thực hiện ph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 loại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CTRSH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tại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nguồn theo quy định. Khuyến khích đơn vị thu gom 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 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 sinh hoạt sử dụng các tín hiệu 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ng trong quá trình thu gom chất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 hữu cơ, chất thải còn lại như: chuông, hài hát, nhạc không lời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áo 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 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ổ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chức, hộ gia đình biết giao 02 nhóm chất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 sau phân loại.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c) Chịu trách nhiệm 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ề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tình trạng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 vãi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CTRSH</a:t>
            </a:r>
            <a:r>
              <a:rPr lang="vi-V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phát tán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r>
              <a:rPr lang="vi-V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trong quá trình thu gom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vận chuy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Được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chối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om chất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 của hộ gia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đì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nh, 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ủ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uồ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 khi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ủ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nguồn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ph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loại, chuy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chưa đ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theo quy </a:t>
            </a:r>
            <a:r>
              <a:rPr lang="vi-V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Trường hợp hộ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ia 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nh, 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ủ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nguồn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 không chấp hành phân loại, chuy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 giao không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ng nhóm chất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 theo quy định,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khi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 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lần (03 l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 tuần)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, tổ chức, 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á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nhân thực hiện thu gom có trách nhiệm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 d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phường, x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ã,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 tr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lý theo quy định.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gray">
          <a:xfrm>
            <a:off x="1600200" y="43190"/>
            <a:ext cx="6134100" cy="52322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TRÁCH NHIỆM ĐƠN VỊ THU GOM</a:t>
            </a:r>
            <a:endParaRPr lang="en-US" altLang="en-US" sz="2800" b="1" dirty="0">
              <a:solidFill>
                <a:schemeClr val="accent5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9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514590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599" y="6005797"/>
            <a:ext cx="2181257" cy="211137"/>
          </a:xfrm>
        </p:spPr>
        <p:txBody>
          <a:bodyPr/>
          <a:lstStyle/>
          <a:p>
            <a:fld id="{E8CF1133-F7CC-407E-B68A-B9B103E461B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399" y="700926"/>
            <a:ext cx="838173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a) Trang bị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tiện vận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đáp ứng yêu cầu theo quy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71896"/>
            <a:ext cx="8381733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vận chu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yể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riêng 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 cơ và 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còn lại </a:t>
            </a:r>
            <a:r>
              <a:rPr lang="vi-V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ằ</a:t>
            </a:r>
            <a:r>
              <a:rPr lang="vi-V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các phương tiện vận chu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yể</a:t>
            </a:r>
            <a:r>
              <a:rPr lang="vi-V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phù hợp đến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 trung chuy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hoặc vận chuy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trực tiếp đ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các khu x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 </a:t>
            </a:r>
            <a:r>
              <a:rPr lang="vi-V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 theo quy định</a:t>
            </a:r>
            <a:r>
              <a:rPr lang="vi-VN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56" y="3141556"/>
            <a:ext cx="839394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qu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ền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ừ chối tiếp 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CTRSH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loại từ tổ chức, cá 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thu gom tại nguồn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không đúng theo quy định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397275"/>
            <a:ext cx="8381732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đ) Được quyền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chức, cá nhân giao rác sinh hoạt thực hiện phân loại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ạt theo quy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trước khi tiếp nhận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55" y="5228272"/>
            <a:ext cx="8393943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Ghi nhận, </a:t>
            </a: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cáo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</a:t>
            </a: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ban nhân dân quận, huyện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(khi có yêu cầu) </a:t>
            </a: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trường 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</a:t>
            </a: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</a:t>
            </a:r>
            <a:r>
              <a:rPr lang="vi-VN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chức, cá nh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giao rác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gom tại nguồn có ti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nhận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CTRSH </a:t>
            </a:r>
            <a:r>
              <a:rPr lang="vi-VN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loại không đúng quy </a:t>
            </a:r>
            <a:r>
              <a:rPr lang="vi-VN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gray">
          <a:xfrm>
            <a:off x="228600" y="28248"/>
            <a:ext cx="7086600" cy="52322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TRÁCH NHIỆM ĐƠN VỊ VẬN CHUYỂN</a:t>
            </a:r>
            <a:endParaRPr lang="en-US" altLang="en-US" sz="2800" b="1" dirty="0">
              <a:solidFill>
                <a:schemeClr val="accent5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514590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599" y="6245101"/>
            <a:ext cx="2181257" cy="211137"/>
          </a:xfrm>
        </p:spPr>
        <p:txBody>
          <a:bodyPr/>
          <a:lstStyle/>
          <a:p>
            <a:fld id="{E8CF1133-F7CC-407E-B68A-B9B103E461B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399" y="940230"/>
            <a:ext cx="838173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</a:t>
            </a:r>
            <a:r>
              <a:rPr lang="vi-VN" sz="2400" b="1" dirty="0">
                <a:solidFill>
                  <a:srgbClr val="FF0000"/>
                </a:solidFill>
              </a:rPr>
              <a:t>Đầu tư các t</a:t>
            </a:r>
            <a:r>
              <a:rPr lang="en-US" sz="2400" b="1" dirty="0">
                <a:solidFill>
                  <a:srgbClr val="FF0000"/>
                </a:solidFill>
              </a:rPr>
              <a:t>ổ </a:t>
            </a:r>
            <a:r>
              <a:rPr lang="vi-VN" sz="2400" b="1" dirty="0">
                <a:solidFill>
                  <a:srgbClr val="FF0000"/>
                </a:solidFill>
              </a:rPr>
              <a:t>hợp công nghệ xử lý </a:t>
            </a:r>
            <a:r>
              <a:rPr lang="en-US" sz="2400" dirty="0" smtClean="0"/>
              <a:t>CTTRSH</a:t>
            </a:r>
            <a:r>
              <a:rPr lang="vi-VN" sz="2400" dirty="0" smtClean="0"/>
              <a:t> </a:t>
            </a:r>
            <a:r>
              <a:rPr lang="vi-VN" sz="2400" dirty="0"/>
              <a:t>phù hợp với thành ph</a:t>
            </a:r>
            <a:r>
              <a:rPr lang="en-US" sz="2400" dirty="0"/>
              <a:t>ầ</a:t>
            </a:r>
            <a:r>
              <a:rPr lang="vi-VN" sz="2400" dirty="0"/>
              <a:t>n, tính ch</a:t>
            </a:r>
            <a:r>
              <a:rPr lang="en-US" sz="2400" dirty="0"/>
              <a:t>ấ</a:t>
            </a:r>
            <a:r>
              <a:rPr lang="vi-VN" sz="2400" dirty="0"/>
              <a:t>t loại, nhóm </a:t>
            </a:r>
            <a:r>
              <a:rPr lang="en-US" sz="2400" dirty="0" smtClean="0"/>
              <a:t>CTRSH</a:t>
            </a:r>
            <a:r>
              <a:rPr lang="vi-VN" sz="2400" dirty="0" smtClean="0"/>
              <a:t> </a:t>
            </a:r>
            <a:r>
              <a:rPr lang="vi-VN" sz="2400" dirty="0"/>
              <a:t>phát sinh trên địa bàn thành phố.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399" y="2286000"/>
            <a:ext cx="8393943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</a:t>
            </a:r>
            <a:r>
              <a:rPr lang="vi-VN" sz="2400" b="1" dirty="0">
                <a:solidFill>
                  <a:srgbClr val="FF0000"/>
                </a:solidFill>
              </a:rPr>
              <a:t>Bố trí các khu vực tiếp nhận, xử l</a:t>
            </a:r>
            <a:r>
              <a:rPr lang="en-US" sz="2400" b="1" dirty="0">
                <a:solidFill>
                  <a:srgbClr val="FF0000"/>
                </a:solidFill>
              </a:rPr>
              <a:t>ý </a:t>
            </a:r>
            <a:r>
              <a:rPr lang="vi-VN" sz="2400" b="1" dirty="0">
                <a:solidFill>
                  <a:srgbClr val="FF0000"/>
                </a:solidFill>
              </a:rPr>
              <a:t>riêng </a:t>
            </a:r>
            <a:r>
              <a:rPr lang="vi-VN" sz="2400" dirty="0"/>
              <a:t>các nhóm chất th</a:t>
            </a:r>
            <a:r>
              <a:rPr lang="en-US" sz="2400" dirty="0"/>
              <a:t>ả</a:t>
            </a:r>
            <a:r>
              <a:rPr lang="vi-VN" sz="2400" dirty="0"/>
              <a:t>i r</a:t>
            </a:r>
            <a:r>
              <a:rPr lang="en-US" sz="2400" dirty="0"/>
              <a:t>ắ</a:t>
            </a:r>
            <a:r>
              <a:rPr lang="vi-VN" sz="2400" dirty="0"/>
              <a:t>n sinh hoạt sau phân loại; áp dụng công nghệ x</a:t>
            </a:r>
            <a:r>
              <a:rPr lang="en-US" sz="2400" dirty="0"/>
              <a:t>ử </a:t>
            </a:r>
            <a:r>
              <a:rPr lang="vi-VN" sz="2400" dirty="0"/>
              <a:t>lý như tái chế, đ</a:t>
            </a:r>
            <a:r>
              <a:rPr lang="en-US" sz="2400" dirty="0"/>
              <a:t>ố</a:t>
            </a:r>
            <a:r>
              <a:rPr lang="vi-VN" sz="2400" dirty="0"/>
              <a:t>t, chôn l</a:t>
            </a:r>
            <a:r>
              <a:rPr lang="en-US" sz="2400" dirty="0"/>
              <a:t>ấ</a:t>
            </a:r>
            <a:r>
              <a:rPr lang="vi-VN" sz="2400" dirty="0"/>
              <a:t>p và có thu hồi năng lượng từ </a:t>
            </a:r>
            <a:r>
              <a:rPr lang="en-US" sz="2400" dirty="0" smtClean="0"/>
              <a:t>CTRSH </a:t>
            </a:r>
            <a:r>
              <a:rPr lang="vi-VN" sz="2400" dirty="0" smtClean="0"/>
              <a:t>như </a:t>
            </a:r>
            <a:r>
              <a:rPr lang="en-US" sz="2400" dirty="0"/>
              <a:t>đ</a:t>
            </a:r>
            <a:r>
              <a:rPr lang="vi-VN" sz="2400" dirty="0"/>
              <a:t>ã cam kết với thành phố.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8443" y="4343400"/>
            <a:ext cx="8393943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</a:t>
            </a:r>
            <a:r>
              <a:rPr lang="vi-VN" sz="2400" b="1" dirty="0">
                <a:solidFill>
                  <a:srgbClr val="FF0000"/>
                </a:solidFill>
              </a:rPr>
              <a:t>Ghi nh</a:t>
            </a:r>
            <a:r>
              <a:rPr lang="en-US" sz="2400" b="1" dirty="0">
                <a:solidFill>
                  <a:srgbClr val="FF0000"/>
                </a:solidFill>
              </a:rPr>
              <a:t>ậ</a:t>
            </a:r>
            <a:r>
              <a:rPr lang="vi-VN" sz="2400" b="1" dirty="0">
                <a:solidFill>
                  <a:srgbClr val="FF0000"/>
                </a:solidFill>
              </a:rPr>
              <a:t>n</a:t>
            </a:r>
            <a:r>
              <a:rPr lang="vi-VN" sz="2400" dirty="0"/>
              <a:t> các trường hợp xe vận chuy</a:t>
            </a:r>
            <a:r>
              <a:rPr lang="en-US" sz="2400" dirty="0"/>
              <a:t>ể</a:t>
            </a:r>
            <a:r>
              <a:rPr lang="vi-VN" sz="2400" dirty="0"/>
              <a:t>n chất thải hữu cơ, x</a:t>
            </a:r>
            <a:r>
              <a:rPr lang="en-US" sz="2400" dirty="0"/>
              <a:t>e </a:t>
            </a:r>
            <a:r>
              <a:rPr lang="vi-VN" sz="2400" dirty="0"/>
              <a:t>vận chuy</a:t>
            </a:r>
            <a:r>
              <a:rPr lang="en-US" sz="2400" dirty="0"/>
              <a:t>ể</a:t>
            </a:r>
            <a:r>
              <a:rPr lang="vi-VN" sz="2400" dirty="0"/>
              <a:t>n ch</a:t>
            </a:r>
            <a:r>
              <a:rPr lang="en-US" sz="2400" dirty="0"/>
              <a:t>ấ</a:t>
            </a:r>
            <a:r>
              <a:rPr lang="vi-VN" sz="2400" dirty="0"/>
              <a:t>t thải còn </a:t>
            </a:r>
            <a:r>
              <a:rPr lang="vi-VN" sz="2400" dirty="0" smtClean="0"/>
              <a:t>lại </a:t>
            </a:r>
            <a:r>
              <a:rPr lang="vi-VN" sz="2400" dirty="0"/>
              <a:t>còn trộn, lẫn các loại ch</a:t>
            </a:r>
            <a:r>
              <a:rPr lang="en-US" sz="2400" dirty="0"/>
              <a:t>ấ</a:t>
            </a:r>
            <a:r>
              <a:rPr lang="vi-VN" sz="2400" dirty="0"/>
              <a:t>t th</a:t>
            </a:r>
            <a:r>
              <a:rPr lang="en-US" sz="2400" dirty="0"/>
              <a:t>ả</a:t>
            </a:r>
            <a:r>
              <a:rPr lang="vi-VN" sz="2400" dirty="0"/>
              <a:t>i khác nhóm </a:t>
            </a:r>
            <a:r>
              <a:rPr lang="vi-VN" sz="2400" b="1" dirty="0">
                <a:solidFill>
                  <a:srgbClr val="FF0000"/>
                </a:solidFill>
              </a:rPr>
              <a:t>vượt quá tiêu chí phân loại "</a:t>
            </a:r>
            <a:r>
              <a:rPr lang="en-US" sz="2400" b="1" dirty="0">
                <a:solidFill>
                  <a:srgbClr val="FF0000"/>
                </a:solidFill>
              </a:rPr>
              <a:t>đ</a:t>
            </a:r>
            <a:r>
              <a:rPr lang="vi-VN" sz="2400" b="1" dirty="0">
                <a:solidFill>
                  <a:srgbClr val="FF0000"/>
                </a:solidFill>
              </a:rPr>
              <a:t>ạt" </a:t>
            </a:r>
            <a:r>
              <a:rPr lang="en-US" sz="2400" b="1" dirty="0">
                <a:solidFill>
                  <a:srgbClr val="FF0000"/>
                </a:solidFill>
              </a:rPr>
              <a:t>đ</a:t>
            </a:r>
            <a:r>
              <a:rPr lang="vi-VN" sz="2400" b="1" dirty="0">
                <a:solidFill>
                  <a:srgbClr val="FF0000"/>
                </a:solidFill>
              </a:rPr>
              <a:t>ược quy định tại Kho</a:t>
            </a:r>
            <a:r>
              <a:rPr lang="en-US" sz="2400" b="1" dirty="0">
                <a:solidFill>
                  <a:srgbClr val="FF0000"/>
                </a:solidFill>
              </a:rPr>
              <a:t>ả</a:t>
            </a:r>
            <a:r>
              <a:rPr lang="vi-VN" sz="2400" b="1" dirty="0">
                <a:solidFill>
                  <a:srgbClr val="FF0000"/>
                </a:solidFill>
              </a:rPr>
              <a:t>n 3 Điều </a:t>
            </a:r>
            <a:r>
              <a:rPr lang="en-US" sz="2400" b="1" dirty="0">
                <a:solidFill>
                  <a:srgbClr val="FF0000"/>
                </a:solidFill>
              </a:rPr>
              <a:t>5 </a:t>
            </a:r>
            <a:r>
              <a:rPr lang="vi-VN" sz="2400" b="1" dirty="0">
                <a:solidFill>
                  <a:srgbClr val="FF0000"/>
                </a:solidFill>
              </a:rPr>
              <a:t>của Quy </a:t>
            </a:r>
            <a:r>
              <a:rPr lang="vi-VN" sz="2400" b="1" dirty="0" smtClean="0">
                <a:solidFill>
                  <a:srgbClr val="FF0000"/>
                </a:solidFill>
              </a:rPr>
              <a:t>định</a:t>
            </a:r>
            <a:r>
              <a:rPr lang="vi-VN" sz="2400" dirty="0" smtClean="0"/>
              <a:t>. </a:t>
            </a:r>
            <a:r>
              <a:rPr lang="vi-VN" sz="2400" dirty="0"/>
              <a:t>Báo cáo định k</a:t>
            </a:r>
            <a:r>
              <a:rPr lang="en-US" sz="2400" dirty="0"/>
              <a:t>ỳ </a:t>
            </a:r>
            <a:r>
              <a:rPr lang="vi-VN" sz="2400" dirty="0"/>
              <a:t>hoặc </a:t>
            </a:r>
            <a:r>
              <a:rPr lang="en-US" sz="2400" dirty="0"/>
              <a:t>đ</a:t>
            </a:r>
            <a:r>
              <a:rPr lang="vi-VN" sz="2400" dirty="0"/>
              <a:t>ột xuất theo yêu cầu của cơ quan nhà nước có thẩm quyền.</a:t>
            </a:r>
            <a:endParaRPr lang="en-US" sz="2400" dirty="0"/>
          </a:p>
        </p:txBody>
      </p:sp>
      <p:pic>
        <p:nvPicPr>
          <p:cNvPr id="11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gray">
          <a:xfrm>
            <a:off x="228600" y="57494"/>
            <a:ext cx="7086600" cy="52322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TRÁCH NHIỆM ĐƠN VỊ XỬ LÝ CTRSH</a:t>
            </a:r>
            <a:endParaRPr lang="en-US" altLang="en-US" sz="2800" b="1" dirty="0">
              <a:solidFill>
                <a:schemeClr val="accent5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2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0" y="9013"/>
            <a:ext cx="7996451" cy="554112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gray">
          <a:xfrm>
            <a:off x="-228600" y="9013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b="1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CHI PHÍ TÀI CHÍNH VÀ CHÍNH SÁCH HỖ TRỢ</a:t>
            </a:r>
            <a:endParaRPr lang="en-US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-13648" y="865948"/>
            <a:ext cx="2833048" cy="508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17562" y="890254"/>
            <a:ext cx="283043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5000"/>
              </a:lnSpc>
            </a:pPr>
            <a:r>
              <a:rPr lang="vi-VN" sz="2400" b="1" dirty="0">
                <a:cs typeface="Arial" panose="020B0604020202020204" pitchFamily="34" charset="0"/>
              </a:rPr>
              <a:t>Nguồn kinh phí</a:t>
            </a:r>
            <a:endParaRPr lang="en-US" altLang="en-US" sz="2400" b="1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40247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1. Từ ngân sách thành 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ố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và nguồn cân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sách của quận, 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ện.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2. Từ việc kêu gọi các 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ổ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ứ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c, cá 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ỗ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ợ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thực hiện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125" y="3140016"/>
            <a:ext cx="1295400" cy="2031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nội dung hỗ trợ đối với hộ gia đình, chủ nguồn thải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735541" y="3719035"/>
            <a:ext cx="546529" cy="998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9601" y="2971800"/>
            <a:ext cx="6540071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201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020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ỗ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trợ 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) Ngo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phương thức hỗ trợ nhãn dán nhận bi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 dán trên túi,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địa phương có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xem xét 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ỗ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ợ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thêm các hình thức khác nhằm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 hiệu qu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phân loại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CTRSH.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2070" y="5587029"/>
            <a:ext cx="654007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Sau năm 2020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: hộ gia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đì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nh, chủ nguồn thải không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ược hỗ trợ nhãn dán nhận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76200" y="76200"/>
            <a:ext cx="8003274" cy="554112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gray">
          <a:xfrm>
            <a:off x="-228600" y="82184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CHI PHÍ TÀI CHÍNH VÀ CHÍNH SÁCH HỖ TRỢ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1819778" y="972579"/>
            <a:ext cx="5812018" cy="96158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050988" y="996887"/>
            <a:ext cx="5504228" cy="82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2400" b="1" dirty="0"/>
              <a:t>Chính sách đối với tổ chức, cá nhân thu gom, vận chuyển </a:t>
            </a:r>
            <a:r>
              <a:rPr lang="en-US" sz="2400" b="1" dirty="0" smtClean="0"/>
              <a:t>CTRSH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2071330"/>
            <a:ext cx="8153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Tổ chức, cá nhân thu gom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vận chuy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CTRSH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 loại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 tính toán, cơ 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đầy 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phí hoạt động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vào giá dịch vụ thu gom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vận chuy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CTRSH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quy định.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Tổ chức, cá 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 thu gom, vận chuy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CTRSH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ược tiếp nhận phế liệu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từ hộ gia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nh, chủ nguồn thải trong quá trình thu gom, vận chuy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 thanh toán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và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dịch vụ thu gom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chuy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CTRSH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định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115120" y="1201686"/>
            <a:ext cx="6778722" cy="508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328188" y="1225997"/>
            <a:ext cx="692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 b="1" dirty="0">
                <a:cs typeface="Arial" panose="020B0604020202020204" pitchFamily="34" charset="0"/>
              </a:rPr>
              <a:t>Trách nhiệm Ủy ban nhân dân quận, huyện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243" y="1782017"/>
            <a:ext cx="419412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Thành lập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điều chỉnh thành viên Ban chỉ đạo 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 quận, huyện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242" y="2514600"/>
            <a:ext cx="4219148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.Thành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lập lực lượng tuyên truyền viên tại địa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chức tuyên truyền,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900" y="3581400"/>
            <a:ext cx="4165007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riển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khai phân loại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CTRSH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tại địa phương theo Kế hoạch của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UBND.TP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193" y="4648200"/>
            <a:ext cx="4165007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iểm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tra, giám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đảm bảo tính đồng bộ,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ng 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45910" y="5966037"/>
            <a:ext cx="815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242" y="5486400"/>
            <a:ext cx="4176665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ổ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chức thu gom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vận chuy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 riêng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CTRSH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trên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địa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333" y="6243487"/>
            <a:ext cx="418872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 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í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khu vực lưu giữ riên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02 nhóm 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 sau phân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0056" y="1806703"/>
            <a:ext cx="4191000" cy="184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Yêu cầu các đơn vị thu gom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vận 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yể</a:t>
            </a:r>
            <a:r>
              <a:rPr lang="vi-V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ối các phương tiện thu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ậ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n chuy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ển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đả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bả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o thu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vận chu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yể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n riêng biệt ch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i sau ph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n loại đến các khu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900" dirty="0">
                <a:latin typeface="Arial" panose="020B0604020202020204" pitchFamily="34" charset="0"/>
                <a:cs typeface="Arial" panose="020B0604020202020204" pitchFamily="34" charset="0"/>
              </a:rPr>
              <a:t>tập trun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4774" y="4040666"/>
            <a:ext cx="4188725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phường,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thị tr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 triển khai thực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3840" y="5188017"/>
            <a:ext cx="418872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khó kh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trong quá trình tri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 khai thực hiện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802" y="5979530"/>
            <a:ext cx="4228698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 Báo cáo định kỳ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quý/l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ầ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 và báo 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o năm vào ngày 15 tháng 12 hàng năm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88" y="26406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3"/>
          <p:cNvSpPr>
            <a:spLocks noChangeArrowheads="1"/>
          </p:cNvSpPr>
          <p:nvPr/>
        </p:nvSpPr>
        <p:spPr bwMode="gray">
          <a:xfrm>
            <a:off x="0" y="0"/>
            <a:ext cx="8229600" cy="945191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gray">
          <a:xfrm>
            <a:off x="381000" y="5985"/>
            <a:ext cx="7728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TRÁCH NHIỆM </a:t>
            </a:r>
            <a:r>
              <a:rPr lang="vi-VN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TỔ </a:t>
            </a:r>
            <a:r>
              <a:rPr lang="vi-VN" sz="2400" b="1" dirty="0">
                <a:solidFill>
                  <a:schemeClr val="bg1"/>
                </a:solidFill>
                <a:cs typeface="Arial" panose="020B0604020202020204" pitchFamily="34" charset="0"/>
              </a:rPr>
              <a:t>CHỨC THỰC HIỆN PHÂN LOẠI CHẤT THẢI RẮN SINH HOẠT TẠI NGUỒN</a:t>
            </a:r>
            <a:endParaRPr lang="en-US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79278" y="1364033"/>
            <a:ext cx="6778722" cy="508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310488" y="1388339"/>
            <a:ext cx="692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 b="1" dirty="0">
                <a:cs typeface="Arial" panose="020B0604020202020204" pitchFamily="34" charset="0"/>
              </a:rPr>
              <a:t>Ủy ban nhân dân phường, xã, thị trấn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057400"/>
            <a:ext cx="83820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chức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 truyền, vận động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người 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hộ gia đình,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cá 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đang sinh sống, hoạt động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ại địa phương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chấp hành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việc thực hiện phân loại chất thải 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sinh hoạt tại nguồn theo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định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 Tuyên truy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ổ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quy định, 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 định số 155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-CP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ngày 18 tháng 11 năm 2016 của Chính phủ quy định 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ử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phạt vi phạm hành chính trong lĩnh vực 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o vệ 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trường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800600"/>
            <a:ext cx="8382000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động 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chức, cá nhân thu gom ch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rắn sinh hoạt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lực lượng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 truyền viên nòng cốt 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 trợ giám sát, nhắc nh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xuyên hộ gia đình, 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chức, cá nhân ch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hành việc thực hiện phân loại chất th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sinh hoạt tại nguồn theo quy định</a:t>
            </a:r>
            <a:r>
              <a:rPr lang="vi-VN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0" y="0"/>
            <a:ext cx="8229600" cy="945191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gray">
          <a:xfrm>
            <a:off x="381000" y="5985"/>
            <a:ext cx="7728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TRÁCH NHIỆM </a:t>
            </a:r>
            <a:r>
              <a:rPr lang="vi-VN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TỔ </a:t>
            </a:r>
            <a:r>
              <a:rPr lang="vi-VN" sz="2400" b="1" dirty="0">
                <a:solidFill>
                  <a:schemeClr val="bg1"/>
                </a:solidFill>
                <a:cs typeface="Arial" panose="020B0604020202020204" pitchFamily="34" charset="0"/>
              </a:rPr>
              <a:t>CHỨC THỰC HIỆN PHÂN LOẠI CHẤT THẢI RẮN SINH HOẠT TẠI NGUỒN</a:t>
            </a:r>
            <a:endParaRPr lang="en-US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88" y="26406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79278" y="1364033"/>
            <a:ext cx="6778722" cy="508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310488" y="1388339"/>
            <a:ext cx="692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 b="1" dirty="0"/>
              <a:t>Ủy ban nhân dân phường, xã, thị trấn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057400"/>
            <a:ext cx="83820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khai thông tin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địa 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ỉ,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ố đ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iện thoại của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chức, cá nhân thu gom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(k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 lập) tại các 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 tin của 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 ph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ố,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Khu ph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ố.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Thông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áo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 người 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từng hộ gia đình về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gian, địa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m, 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suất và tuy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thu gom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rác sinh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890" y="3811012"/>
            <a:ext cx="8382000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 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đối với các trường hợp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lượng thu gom 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không b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đả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m: nh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 lực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phương tiện và thiết bị chu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yê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 dụng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thu gom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vận chuy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 ch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i sau ph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 loại đến nh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ng địa điểm đã quy định.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ối với 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chức, cá nhân thu gom ch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 th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i r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 sinh hoạt thường xu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yê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 vi phạm,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y ban nhân dân phường, xã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thị tr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 tổ chức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ời d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 (thông qua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 ph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ố,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Khu ph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v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sử dụng dịch vụ thu gom của các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chức, cá nhân này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làm cơ s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thay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chức thu gom phù hợp.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88" y="26406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0" y="0"/>
            <a:ext cx="8229600" cy="945191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gray">
          <a:xfrm>
            <a:off x="381000" y="5985"/>
            <a:ext cx="7728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TRÁCH NHIỆM </a:t>
            </a:r>
            <a:r>
              <a:rPr lang="vi-VN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TỔ </a:t>
            </a:r>
            <a:r>
              <a:rPr lang="vi-VN" sz="2400" b="1" dirty="0">
                <a:solidFill>
                  <a:schemeClr val="bg1"/>
                </a:solidFill>
                <a:cs typeface="Arial" panose="020B0604020202020204" pitchFamily="34" charset="0"/>
              </a:rPr>
              <a:t>CHỨC THỰC HIỆN PHÂN LOẠI CHẤT THẢI RẮN SINH HOẠT TẠI NGUỒN</a:t>
            </a:r>
            <a:endParaRPr lang="en-US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1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1085"/>
            <a:ext cx="8610599" cy="563562"/>
          </a:xfrm>
        </p:spPr>
        <p:txBody>
          <a:bodyPr/>
          <a:lstStyle/>
          <a:p>
            <a:r>
              <a:rPr lang="vi-VN" sz="2800" b="1" dirty="0"/>
              <a:t>NHỮNG QUY ĐỊNH CHUNG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17743" y="6500886"/>
            <a:ext cx="2133600" cy="211137"/>
          </a:xfrm>
        </p:spPr>
        <p:txBody>
          <a:bodyPr/>
          <a:lstStyle/>
          <a:p>
            <a:fld id="{E8CF1133-F7CC-407E-B68A-B9B103E461B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521743" y="1066800"/>
            <a:ext cx="8382000" cy="5256493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gray">
          <a:xfrm>
            <a:off x="613864" y="1370293"/>
            <a:ext cx="8335370" cy="485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cs typeface="Arial" panose="020B0604020202020204" pitchFamily="34" charset="0"/>
              </a:rPr>
              <a:t>Đ</a:t>
            </a:r>
            <a:r>
              <a:rPr lang="vi-VN" sz="2200" b="1" dirty="0" smtClean="0">
                <a:cs typeface="Arial" panose="020B0604020202020204" pitchFamily="34" charset="0"/>
              </a:rPr>
              <a:t>iều </a:t>
            </a:r>
            <a:r>
              <a:rPr lang="vi-VN" sz="2200" b="1" dirty="0">
                <a:cs typeface="Arial" panose="020B0604020202020204" pitchFamily="34" charset="0"/>
              </a:rPr>
              <a:t>1. Phạm vi điều </a:t>
            </a:r>
            <a:r>
              <a:rPr lang="vi-VN" sz="2200" b="1" dirty="0" err="1" smtClean="0">
                <a:cs typeface="Arial" panose="020B0604020202020204" pitchFamily="34" charset="0"/>
              </a:rPr>
              <a:t>chỉnh</a:t>
            </a:r>
            <a:r>
              <a:rPr lang="en-US" sz="2200" b="1" dirty="0" smtClean="0"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200" b="1" dirty="0" smtClean="0">
                <a:cs typeface="Arial" panose="020B0604020202020204" pitchFamily="34" charset="0"/>
              </a:rPr>
              <a:t>Điều </a:t>
            </a:r>
            <a:r>
              <a:rPr lang="vi-VN" sz="2200" b="1" dirty="0">
                <a:cs typeface="Arial" panose="020B0604020202020204" pitchFamily="34" charset="0"/>
              </a:rPr>
              <a:t>2. Đối tượng áp </a:t>
            </a:r>
            <a:r>
              <a:rPr lang="vi-VN" sz="2200" b="1" dirty="0" err="1" smtClean="0">
                <a:cs typeface="Arial" panose="020B0604020202020204" pitchFamily="34" charset="0"/>
              </a:rPr>
              <a:t>dụng</a:t>
            </a:r>
            <a:r>
              <a:rPr lang="en-US" sz="2200" b="1" dirty="0" smtClean="0"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	C</a:t>
            </a:r>
            <a:r>
              <a:rPr lang="vi-VN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ác </a:t>
            </a:r>
            <a:r>
              <a:rPr lang="vi-VN" sz="2200" dirty="0">
                <a:solidFill>
                  <a:srgbClr val="FF0000"/>
                </a:solidFill>
                <a:cs typeface="Arial" panose="020B0604020202020204" pitchFamily="34" charset="0"/>
              </a:rPr>
              <a:t>cơ quan, tổ chức, hộ gia đình, cá </a:t>
            </a:r>
            <a:r>
              <a:rPr lang="vi-VN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nhân </a:t>
            </a:r>
            <a:r>
              <a:rPr lang="vi-VN" sz="2200" dirty="0">
                <a:cs typeface="Arial" panose="020B0604020202020204" pitchFamily="34" charset="0"/>
              </a:rPr>
              <a:t>trên địa bàn </a:t>
            </a:r>
            <a:r>
              <a:rPr lang="en-US" sz="2200" dirty="0" smtClean="0">
                <a:cs typeface="Arial" panose="020B0604020202020204" pitchFamily="34" charset="0"/>
              </a:rPr>
              <a:t>TPHCM</a:t>
            </a:r>
            <a:r>
              <a:rPr lang="vi-VN" sz="2200" dirty="0" smtClean="0">
                <a:cs typeface="Arial" panose="020B0604020202020204" pitchFamily="34" charset="0"/>
              </a:rPr>
              <a:t>; </a:t>
            </a:r>
            <a:r>
              <a:rPr lang="vi-VN" sz="2200" dirty="0">
                <a:cs typeface="Arial" panose="020B0604020202020204" pitchFamily="34" charset="0"/>
              </a:rPr>
              <a:t>tổ chức, cá nhân nước ngoài có hoạt động phát sinh </a:t>
            </a:r>
            <a:r>
              <a:rPr lang="en-US" sz="2200" dirty="0" smtClean="0">
                <a:cs typeface="Arial" panose="020B0604020202020204" pitchFamily="34" charset="0"/>
              </a:rPr>
              <a:t>CTRSH </a:t>
            </a:r>
            <a:r>
              <a:rPr lang="vi-VN" sz="2200" dirty="0" smtClean="0">
                <a:cs typeface="Arial" panose="020B0604020202020204" pitchFamily="34" charset="0"/>
              </a:rPr>
              <a:t>trên </a:t>
            </a:r>
            <a:r>
              <a:rPr lang="vi-VN" sz="2200" dirty="0">
                <a:cs typeface="Arial" panose="020B0604020202020204" pitchFamily="34" charset="0"/>
              </a:rPr>
              <a:t>địa bàn </a:t>
            </a:r>
            <a:r>
              <a:rPr lang="en-US" sz="2200" dirty="0" smtClean="0">
                <a:cs typeface="Arial" panose="020B0604020202020204" pitchFamily="34" charset="0"/>
              </a:rPr>
              <a:t>TPHCM.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400" b="1" dirty="0" smtClean="0">
                <a:cs typeface="Arial" panose="020B0604020202020204" pitchFamily="34" charset="0"/>
              </a:rPr>
              <a:t>Điều </a:t>
            </a:r>
            <a:r>
              <a:rPr lang="vi-VN" sz="2400" b="1" dirty="0">
                <a:cs typeface="Arial" panose="020B0604020202020204" pitchFamily="34" charset="0"/>
              </a:rPr>
              <a:t>3. Giải thích từ </a:t>
            </a:r>
            <a:r>
              <a:rPr lang="vi-VN" sz="2400" b="1" dirty="0" smtClean="0">
                <a:cs typeface="Arial" panose="020B0604020202020204" pitchFamily="34" charset="0"/>
              </a:rPr>
              <a:t>ngữ</a:t>
            </a:r>
            <a:r>
              <a:rPr lang="en-US" sz="2400" b="1" dirty="0" smtClean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cs typeface="Arial" panose="020B0604020202020204" pitchFamily="34" charset="0"/>
              </a:rPr>
              <a:t>Đ</a:t>
            </a:r>
            <a:r>
              <a:rPr lang="vi-VN" sz="2400" b="1" dirty="0">
                <a:cs typeface="Arial" panose="020B0604020202020204" pitchFamily="34" charset="0"/>
              </a:rPr>
              <a:t>iều 4. Những nguyên tắc chung về phân loại </a:t>
            </a:r>
            <a:r>
              <a:rPr lang="en-US" sz="2400" b="1" dirty="0">
                <a:cs typeface="Arial" panose="020B0604020202020204" pitchFamily="34" charset="0"/>
              </a:rPr>
              <a:t>CTRSH</a:t>
            </a:r>
            <a:endParaRPr lang="en-US" sz="24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CTRSH </a:t>
            </a:r>
            <a:r>
              <a:rPr lang="vi-VN" sz="2400" dirty="0">
                <a:cs typeface="Arial" panose="020B0604020202020204" pitchFamily="34" charset="0"/>
              </a:rPr>
              <a:t>ph</a:t>
            </a:r>
            <a:r>
              <a:rPr lang="en-US" sz="2400" dirty="0">
                <a:cs typeface="Arial" panose="020B0604020202020204" pitchFamily="34" charset="0"/>
              </a:rPr>
              <a:t>ả</a:t>
            </a:r>
            <a:r>
              <a:rPr lang="vi-VN" sz="2400" dirty="0">
                <a:cs typeface="Arial" panose="020B0604020202020204" pitchFamily="34" charset="0"/>
              </a:rPr>
              <a:t>i được qu</a:t>
            </a:r>
            <a:r>
              <a:rPr lang="en-US" sz="2400" dirty="0">
                <a:cs typeface="Arial" panose="020B0604020202020204" pitchFamily="34" charset="0"/>
              </a:rPr>
              <a:t>ả</a:t>
            </a:r>
            <a:r>
              <a:rPr lang="vi-VN" sz="2400" dirty="0">
                <a:cs typeface="Arial" panose="020B0604020202020204" pitchFamily="34" charset="0"/>
              </a:rPr>
              <a:t>n l</a:t>
            </a:r>
            <a:r>
              <a:rPr lang="en-US" sz="2400" dirty="0">
                <a:cs typeface="Arial" panose="020B0604020202020204" pitchFamily="34" charset="0"/>
              </a:rPr>
              <a:t>ý </a:t>
            </a:r>
            <a:r>
              <a:rPr lang="vi-VN" sz="2400" dirty="0">
                <a:cs typeface="Arial" panose="020B0604020202020204" pitchFamily="34" charset="0"/>
              </a:rPr>
              <a:t>chặt chẽ nh</a:t>
            </a:r>
            <a:r>
              <a:rPr lang="en-US" sz="2400" dirty="0">
                <a:cs typeface="Arial" panose="020B0604020202020204" pitchFamily="34" charset="0"/>
              </a:rPr>
              <a:t>ằ</a:t>
            </a:r>
            <a:r>
              <a:rPr lang="vi-VN" sz="2400" dirty="0">
                <a:cs typeface="Arial" panose="020B0604020202020204" pitchFamily="34" charset="0"/>
              </a:rPr>
              <a:t>m </a:t>
            </a:r>
            <a:r>
              <a:rPr lang="vi-VN" sz="2400" dirty="0">
                <a:solidFill>
                  <a:srgbClr val="CC3300"/>
                </a:solidFill>
                <a:cs typeface="Arial" panose="020B0604020202020204" pitchFamily="34" charset="0"/>
              </a:rPr>
              <a:t>ngăn ngừa, gi</a:t>
            </a:r>
            <a:r>
              <a:rPr lang="en-US" sz="2400" dirty="0">
                <a:solidFill>
                  <a:srgbClr val="CC3300"/>
                </a:solidFill>
                <a:cs typeface="Arial" panose="020B0604020202020204" pitchFamily="34" charset="0"/>
              </a:rPr>
              <a:t>ả</a:t>
            </a:r>
            <a:r>
              <a:rPr lang="vi-VN" sz="2400" dirty="0">
                <a:solidFill>
                  <a:srgbClr val="CC3300"/>
                </a:solidFill>
                <a:cs typeface="Arial" panose="020B0604020202020204" pitchFamily="34" charset="0"/>
              </a:rPr>
              <a:t>m thi</a:t>
            </a:r>
            <a:r>
              <a:rPr lang="en-US" sz="2400" dirty="0">
                <a:solidFill>
                  <a:srgbClr val="CC3300"/>
                </a:solidFill>
                <a:cs typeface="Arial" panose="020B0604020202020204" pitchFamily="34" charset="0"/>
              </a:rPr>
              <a:t>ể</a:t>
            </a:r>
            <a:r>
              <a:rPr lang="vi-VN" sz="2400" dirty="0">
                <a:solidFill>
                  <a:srgbClr val="CC3300"/>
                </a:solidFill>
                <a:cs typeface="Arial" panose="020B0604020202020204" pitchFamily="34" charset="0"/>
              </a:rPr>
              <a:t>u những tác động có hại đ</a:t>
            </a:r>
            <a:r>
              <a:rPr lang="en-US" sz="2400" dirty="0">
                <a:solidFill>
                  <a:srgbClr val="CC3300"/>
                </a:solidFill>
                <a:cs typeface="Arial" panose="020B0604020202020204" pitchFamily="34" charset="0"/>
              </a:rPr>
              <a:t>ố</a:t>
            </a:r>
            <a:r>
              <a:rPr lang="vi-VN" sz="2400" dirty="0">
                <a:solidFill>
                  <a:srgbClr val="CC3300"/>
                </a:solidFill>
                <a:cs typeface="Arial" panose="020B0604020202020204" pitchFamily="34" charset="0"/>
              </a:rPr>
              <a:t>i với môi trường và sức kh</a:t>
            </a:r>
            <a:r>
              <a:rPr lang="en-US" sz="2400" dirty="0">
                <a:solidFill>
                  <a:srgbClr val="CC3300"/>
                </a:solidFill>
                <a:cs typeface="Arial" panose="020B0604020202020204" pitchFamily="34" charset="0"/>
              </a:rPr>
              <a:t>ỏ</a:t>
            </a:r>
            <a:r>
              <a:rPr lang="vi-VN" sz="2400" dirty="0">
                <a:solidFill>
                  <a:srgbClr val="CC3300"/>
                </a:solidFill>
                <a:cs typeface="Arial" panose="020B0604020202020204" pitchFamily="34" charset="0"/>
              </a:rPr>
              <a:t>e con người</a:t>
            </a:r>
            <a:r>
              <a:rPr lang="en-US" sz="2400" dirty="0">
                <a:solidFill>
                  <a:srgbClr val="CC3300"/>
                </a:solidFill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300"/>
              </a:spcBef>
              <a:buNone/>
            </a:pPr>
            <a:endParaRPr lang="en-US" sz="2200" b="1" dirty="0" smtClean="0">
              <a:cs typeface="Arial" panose="020B0604020202020204" pitchFamily="34" charset="0"/>
            </a:endParaRPr>
          </a:p>
        </p:txBody>
      </p:sp>
      <p:pic>
        <p:nvPicPr>
          <p:cNvPr id="12290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1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3387D"/>
              </a:solidFill>
              <a:cs typeface="Arial" panose="020B0604020202020204" pitchFamily="34" charset="0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79278" y="1364033"/>
            <a:ext cx="6778722" cy="508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310488" y="1388339"/>
            <a:ext cx="692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 b="1" dirty="0">
                <a:solidFill>
                  <a:srgbClr val="23387D"/>
                </a:solidFill>
                <a:cs typeface="Arial" panose="020B0604020202020204" pitchFamily="34" charset="0"/>
              </a:rPr>
              <a:t>Ủy ban nhân dân phường, xã, thị trấn</a:t>
            </a:r>
            <a:endParaRPr lang="en-US" sz="2400" b="1" dirty="0">
              <a:solidFill>
                <a:srgbClr val="23387D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057400"/>
            <a:ext cx="838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Chịu trách nhiệm 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ổ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ứ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tra, giám sát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hoạt động phân loại chất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sinh hoạt tại địa phương, phạm vi qu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lý.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340153"/>
            <a:ext cx="8382000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Xem xét 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q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uyết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theo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ẩ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m quyền hoặc kiến nghị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nhân 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quận, huyện 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ử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Tài nguyên và Môi trường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iả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quyết những kh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vướng 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 trong quá trình triển khai thực hiện 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loại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rắn sinh hoạt tại nguồn trên địa 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quận, 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ện.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410200"/>
            <a:ext cx="838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cáo định kỳ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01 (một) quý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ầ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về tình hình triển khai và kết qu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phân loại tr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địa bàn 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ử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an 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qu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ậ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0" y="0"/>
            <a:ext cx="8229600" cy="945191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gray">
          <a:xfrm>
            <a:off x="381000" y="5985"/>
            <a:ext cx="7728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TRÁCH NHIỆM </a:t>
            </a:r>
            <a:r>
              <a:rPr lang="vi-VN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TỔ </a:t>
            </a:r>
            <a:r>
              <a:rPr lang="vi-VN" sz="2400" b="1" dirty="0">
                <a:solidFill>
                  <a:schemeClr val="bg1"/>
                </a:solidFill>
                <a:cs typeface="Arial" panose="020B0604020202020204" pitchFamily="34" charset="0"/>
              </a:rPr>
              <a:t>CHỨC THỰC HIỆN PHÂN LOẠI CHẤT THẢI RẮN SINH HOẠT TẠI NGUỒN</a:t>
            </a:r>
            <a:endParaRPr lang="en-US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88" y="26406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304800" y="168201"/>
            <a:ext cx="8229600" cy="945191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gray">
          <a:xfrm>
            <a:off x="685800" y="174186"/>
            <a:ext cx="77280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vi-VN" sz="2800" b="1" dirty="0">
                <a:solidFill>
                  <a:srgbClr val="FFFFFF"/>
                </a:solidFill>
                <a:cs typeface="Arial" panose="020B0604020202020204" pitchFamily="34" charset="0"/>
              </a:rPr>
              <a:t>TỔ CHỨC THỰC HIỆN PHÂN LOẠI CHẤT THẢI RẮN SINH HOẠT TẠI NGUỒN</a:t>
            </a:r>
            <a:endParaRPr lang="en-US" altLang="en-US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3387D"/>
              </a:solidFill>
              <a:cs typeface="Arial" panose="020B0604020202020204" pitchFamily="34" charset="0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79278" y="1364033"/>
            <a:ext cx="6778722" cy="508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310488" y="1388339"/>
            <a:ext cx="692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smtClean="0">
                <a:cs typeface="Arial" panose="020B0604020202020204" pitchFamily="34" charset="0"/>
              </a:rPr>
              <a:t>BQL </a:t>
            </a:r>
            <a:r>
              <a:rPr lang="vi-VN" sz="2400" b="1" dirty="0" smtClean="0">
                <a:cs typeface="Arial" panose="020B0604020202020204" pitchFamily="34" charset="0"/>
              </a:rPr>
              <a:t>các </a:t>
            </a:r>
            <a:r>
              <a:rPr lang="en-US" sz="2400" b="1" dirty="0" smtClean="0">
                <a:cs typeface="Arial" panose="020B0604020202020204" pitchFamily="34" charset="0"/>
              </a:rPr>
              <a:t>KCX </a:t>
            </a:r>
            <a:r>
              <a:rPr lang="vi-VN" sz="2400" b="1" dirty="0" smtClean="0">
                <a:cs typeface="Arial" panose="020B0604020202020204" pitchFamily="34" charset="0"/>
              </a:rPr>
              <a:t>và </a:t>
            </a:r>
            <a:r>
              <a:rPr lang="en-US" sz="2400" b="1" dirty="0" smtClean="0">
                <a:cs typeface="Arial" panose="020B0604020202020204" pitchFamily="34" charset="0"/>
              </a:rPr>
              <a:t>CN</a:t>
            </a:r>
            <a:r>
              <a:rPr lang="vi-VN" sz="2400" b="1" dirty="0" smtClean="0"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cs typeface="Arial" panose="020B0604020202020204" pitchFamily="34" charset="0"/>
              </a:rPr>
              <a:t>BQL </a:t>
            </a:r>
            <a:r>
              <a:rPr lang="vi-VN" sz="2400" b="1" dirty="0" smtClean="0">
                <a:cs typeface="Arial" panose="020B0604020202020204" pitchFamily="34" charset="0"/>
              </a:rPr>
              <a:t>Khu </a:t>
            </a:r>
            <a:r>
              <a:rPr lang="en-US" sz="2400" b="1" dirty="0" smtClean="0">
                <a:cs typeface="Arial" panose="020B0604020202020204" pitchFamily="34" charset="0"/>
              </a:rPr>
              <a:t>CNC</a:t>
            </a:r>
            <a:endParaRPr lang="en-US" sz="2400" b="1" dirty="0">
              <a:solidFill>
                <a:srgbClr val="23387D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057400"/>
            <a:ext cx="8382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riển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 tác phân loại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CTRSH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KCX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KCN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KCNC;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340" y="3101876"/>
            <a:ext cx="8382000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iểm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 giá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kết qu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phân loại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CTRSH t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ại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các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ủ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uồ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trong khu qu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ý;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nhận và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nghị cấp có thẩm quyền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phạt vi phạm hành chính trong 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ĩ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nh vực 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o 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trường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ối v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các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ủ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nguồn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không thực hiện 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loại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rắn sinh hoạt tại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319" y="5299543"/>
            <a:ext cx="8382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cáo kết quả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triển khai, 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loại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sinh hoạt tại ng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uồ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trong khu qu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lý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Tài nguyên và 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báo cáo Ủy ban 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dân thành 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88" y="26406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3387D"/>
              </a:solidFill>
            </a:endParaRP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0" y="0"/>
            <a:ext cx="8229600" cy="945191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gray">
          <a:xfrm>
            <a:off x="381000" y="5985"/>
            <a:ext cx="7728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TRÁCH NHIỆM </a:t>
            </a:r>
            <a:r>
              <a:rPr lang="vi-VN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TỔ </a:t>
            </a:r>
            <a:r>
              <a:rPr lang="vi-VN" sz="2400" b="1" dirty="0">
                <a:solidFill>
                  <a:schemeClr val="bg1"/>
                </a:solidFill>
                <a:cs typeface="Arial" panose="020B0604020202020204" pitchFamily="34" charset="0"/>
              </a:rPr>
              <a:t>CHỨC THỰC HIỆN PHÂN LOẠI CHẤT THẢI RẮN SINH HOẠT TẠI NGUỒN</a:t>
            </a:r>
            <a:endParaRPr lang="en-US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0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88" y="26406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352799" y="990600"/>
            <a:ext cx="2626995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err="1"/>
              <a:t>Sở</a:t>
            </a:r>
            <a:r>
              <a:rPr lang="vi-VN" b="1" dirty="0"/>
              <a:t> </a:t>
            </a:r>
            <a:r>
              <a:rPr lang="vi-VN" b="1" dirty="0" err="1"/>
              <a:t>Tài</a:t>
            </a:r>
            <a:r>
              <a:rPr lang="vi-VN" b="1" dirty="0"/>
              <a:t> </a:t>
            </a:r>
            <a:r>
              <a:rPr lang="vi-VN" b="1" dirty="0" err="1"/>
              <a:t>chính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172200" y="1971040"/>
            <a:ext cx="2895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Sở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Giáo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dục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Đào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tạo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172200" y="3886200"/>
            <a:ext cx="2819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err="1">
                <a:solidFill>
                  <a:schemeClr val="bg1"/>
                </a:solidFill>
              </a:rPr>
              <a:t>Sở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Nội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 smtClean="0">
                <a:solidFill>
                  <a:schemeClr val="bg1"/>
                </a:solidFill>
              </a:rPr>
              <a:t>vụ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95300" y="3810000"/>
            <a:ext cx="2819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err="1"/>
              <a:t>Sở</a:t>
            </a:r>
            <a:r>
              <a:rPr lang="vi-VN" b="1" dirty="0"/>
              <a:t> Thông tin </a:t>
            </a:r>
            <a:r>
              <a:rPr lang="vi-VN" b="1" dirty="0" err="1"/>
              <a:t>và</a:t>
            </a:r>
            <a:r>
              <a:rPr lang="vi-VN" b="1" dirty="0"/>
              <a:t> </a:t>
            </a:r>
            <a:r>
              <a:rPr lang="vi-VN" b="1" dirty="0" err="1"/>
              <a:t>Truyền</a:t>
            </a:r>
            <a:r>
              <a:rPr lang="vi-VN" b="1" dirty="0"/>
              <a:t> thông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609600" y="1905000"/>
            <a:ext cx="2590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err="1"/>
              <a:t>Ủy</a:t>
            </a:r>
            <a:r>
              <a:rPr lang="vi-VN" b="1" dirty="0"/>
              <a:t> ban </a:t>
            </a:r>
            <a:r>
              <a:rPr lang="vi-VN" b="1" dirty="0" err="1"/>
              <a:t>Mặt</a:t>
            </a:r>
            <a:r>
              <a:rPr lang="vi-VN" b="1" dirty="0"/>
              <a:t> </a:t>
            </a:r>
            <a:r>
              <a:rPr lang="vi-VN" b="1" dirty="0" err="1"/>
              <a:t>trận</a:t>
            </a:r>
            <a:r>
              <a:rPr lang="vi-VN" b="1" dirty="0"/>
              <a:t> </a:t>
            </a:r>
            <a:r>
              <a:rPr lang="vi-VN" b="1" dirty="0" err="1"/>
              <a:t>Tổ</a:t>
            </a:r>
            <a:r>
              <a:rPr lang="vi-VN" b="1" dirty="0"/>
              <a:t> </a:t>
            </a:r>
            <a:r>
              <a:rPr lang="vi-VN" b="1" dirty="0" err="1"/>
              <a:t>quốc</a:t>
            </a:r>
            <a:r>
              <a:rPr lang="vi-VN" b="1" dirty="0"/>
              <a:t> </a:t>
            </a:r>
            <a:r>
              <a:rPr lang="vi-VN" b="1" dirty="0" err="1"/>
              <a:t>Việt</a:t>
            </a:r>
            <a:r>
              <a:rPr lang="vi-VN" b="1" dirty="0"/>
              <a:t> Nam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441065" y="4876800"/>
            <a:ext cx="253873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Công an </a:t>
            </a:r>
            <a:r>
              <a:rPr lang="vi-VN" b="1" dirty="0" err="1"/>
              <a:t>thành</a:t>
            </a:r>
            <a:r>
              <a:rPr lang="vi-VN" b="1" dirty="0"/>
              <a:t> </a:t>
            </a:r>
            <a:r>
              <a:rPr lang="vi-VN" b="1" dirty="0" err="1" smtClean="0"/>
              <a:t>phố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2285" y="2428240"/>
            <a:ext cx="333121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SỞ TÀI NGUYÊN &amp; MÔI TRƯỜNG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75640" y="6182360"/>
            <a:ext cx="8163560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vi-VN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vi-VN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vi-VN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vi-VN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vi-VN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vi-VN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vi-VN" sz="2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304800" y="168202"/>
            <a:ext cx="8001000" cy="554112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gray">
          <a:xfrm>
            <a:off x="685800" y="174186"/>
            <a:ext cx="7728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vi-VN" sz="2800" b="1" dirty="0">
                <a:solidFill>
                  <a:srgbClr val="FFFFFF"/>
                </a:solidFill>
                <a:cs typeface="Arial" panose="020B0604020202020204" pitchFamily="34" charset="0"/>
              </a:rPr>
              <a:t>TỔ CHỨC THỰC </a:t>
            </a:r>
            <a:r>
              <a:rPr lang="vi-VN" sz="2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HIỆN</a:t>
            </a:r>
            <a:endParaRPr lang="en-US" altLang="en-US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3387D"/>
              </a:solidFill>
              <a:cs typeface="Arial" panose="020B0604020202020204" pitchFamily="34" charset="0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319585" y="833886"/>
            <a:ext cx="6778722" cy="508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550795" y="858192"/>
            <a:ext cx="692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 b="1" dirty="0">
                <a:cs typeface="Arial" panose="020B0604020202020204" pitchFamily="34" charset="0"/>
              </a:rPr>
              <a:t>Điều khoản chuyển tiếp</a:t>
            </a:r>
            <a:endParaRPr lang="en-US" sz="2400" b="1" dirty="0">
              <a:solidFill>
                <a:srgbClr val="23387D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155" y="1587690"/>
            <a:ext cx="795464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Giai đoạn n</a:t>
            </a:r>
            <a:r>
              <a:rPr lang="en-US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vi-VN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2018 đ</a:t>
            </a:r>
            <a:r>
              <a:rPr lang="en-US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năm 2020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căn cứ Quy định ban hành kèm theo Quy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 định này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UBND </a:t>
            </a:r>
            <a:r>
              <a:rPr lang="vi-V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huyện triển khai ph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loại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CTRSH </a:t>
            </a:r>
            <a:r>
              <a:rPr lang="vi-V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 theo lộ trình quy định tại 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 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 ban hành kèm theo </a:t>
            </a:r>
            <a:r>
              <a:rPr lang="vi-VN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 định số 183</a:t>
            </a:r>
            <a:r>
              <a:rPr lang="en-US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2/Q</a:t>
            </a:r>
            <a:r>
              <a:rPr lang="vi-VN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Đ-UBND của </a:t>
            </a:r>
            <a:r>
              <a:rPr lang="en-US" sz="20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UBND </a:t>
            </a:r>
            <a:r>
              <a:rPr lang="vi-VN" sz="20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</a:t>
            </a:r>
            <a:r>
              <a:rPr lang="vi-VN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2154" y="4371738"/>
            <a:ext cx="7954645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UBND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cấp tổ chức 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 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 hoàn thiện hệ thống thu gom, vận chu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 riêng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CTRSH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phân loại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 hợp với lộ trình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 khai theo Quyết định số 1832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QĐ-UBND của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UBND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thành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hệ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ng thu gom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vận chuy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 ph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 được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chức, vận hành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bộ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trong việc thu gom riêng 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 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u cơ và chất 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i còn lại của các tổ chức, cá nhân 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thực hiện phân loại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CTRSH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tại nguồ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88" y="26406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2154" y="3318268"/>
            <a:ext cx="7681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năm 2020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phân </a:t>
            </a:r>
            <a:r>
              <a:rPr lang="vi-VN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CTRSH </a:t>
            </a:r>
            <a:r>
              <a:rPr lang="vi-VN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ược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khai trên </a:t>
            </a:r>
            <a:r>
              <a:rPr lang="vi-VN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304800" y="168202"/>
            <a:ext cx="8004088" cy="554112"/>
          </a:xfrm>
          <a:prstGeom prst="roundRect">
            <a:avLst>
              <a:gd name="adj" fmla="val 1034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gray">
          <a:xfrm>
            <a:off x="685800" y="174186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vi-VN" sz="2800" b="1" dirty="0">
                <a:solidFill>
                  <a:srgbClr val="FFFFFF"/>
                </a:solidFill>
                <a:cs typeface="Arial" panose="020B0604020202020204" pitchFamily="34" charset="0"/>
              </a:rPr>
              <a:t>TỔ CHỨC THỰC </a:t>
            </a:r>
            <a:r>
              <a:rPr lang="vi-VN" sz="2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HIỆN</a:t>
            </a:r>
            <a:endParaRPr lang="en-US" altLang="en-US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3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3387D"/>
              </a:solidFill>
              <a:cs typeface="Arial" panose="020B0604020202020204" pitchFamily="34" charset="0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454590" y="838200"/>
            <a:ext cx="6778722" cy="5080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685800" y="838200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 b="1" dirty="0">
                <a:cs typeface="Arial" panose="020B0604020202020204" pitchFamily="34" charset="0"/>
              </a:rPr>
              <a:t>Điều khoản chuyển tiếp</a:t>
            </a:r>
            <a:endParaRPr lang="en-US" sz="2400" b="1" dirty="0">
              <a:solidFill>
                <a:srgbClr val="23387D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356" y="1828800"/>
            <a:ext cx="838461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Các đơn vị thu gom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vận chu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yể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CTRSH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trách nhiệm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yể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tạo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 sung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phương tiện thu gom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vận chuy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CTRSH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loại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m 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o thu gom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vận chu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yể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theo lộ trình, 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ầ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su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 và thời gian thu gom do địa phương qu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định.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122" y="4343400"/>
            <a:ext cx="838461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Tại các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m tập 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trạm trung chu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yể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CTRSH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trên địa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àn các quận, 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ện phục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ụ cho tri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khai 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loại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CTRSH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tại ng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uồ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 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khu vực riêng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chứa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tạm chất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u cơ hoặc 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 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i còn lại.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88" y="26406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990600" y="609600"/>
            <a:ext cx="7467600" cy="990600"/>
          </a:xfrm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en-US" b="1" cap="none" dirty="0" smtClean="0">
                <a:solidFill>
                  <a:srgbClr val="33CC33"/>
                </a:solidFill>
              </a:rPr>
              <a:t>XIN CHÂN THÀNH CẢM ƠN</a:t>
            </a:r>
          </a:p>
        </p:txBody>
      </p:sp>
      <p:pic>
        <p:nvPicPr>
          <p:cNvPr id="37890" name="Picture 3" descr="j043316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7543800" cy="5148644"/>
          </a:xfrm>
        </p:spPr>
      </p:pic>
      <p:pic>
        <p:nvPicPr>
          <p:cNvPr id="4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88" y="26406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1085"/>
            <a:ext cx="8610599" cy="563562"/>
          </a:xfrm>
        </p:spPr>
        <p:txBody>
          <a:bodyPr/>
          <a:lstStyle/>
          <a:p>
            <a:r>
              <a:rPr lang="vi-VN" sz="2800" b="1" dirty="0"/>
              <a:t>NHỮNG QUY ĐỊNH CHUNG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86593" y="5679213"/>
            <a:ext cx="2133600" cy="191411"/>
          </a:xfrm>
        </p:spPr>
        <p:txBody>
          <a:bodyPr/>
          <a:lstStyle/>
          <a:p>
            <a:fld id="{E8CF1133-F7CC-407E-B68A-B9B103E461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472553" y="1143000"/>
            <a:ext cx="8382000" cy="5155125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gray">
          <a:xfrm>
            <a:off x="594813" y="1553592"/>
            <a:ext cx="8137479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300"/>
              </a:spcBef>
              <a:buNone/>
            </a:pPr>
            <a:r>
              <a:rPr lang="vi-VN" sz="2000" b="1" dirty="0" smtClean="0">
                <a:solidFill>
                  <a:srgbClr val="CC3300"/>
                </a:solidFill>
                <a:cs typeface="Arial" panose="020B0604020202020204" pitchFamily="34" charset="0"/>
              </a:rPr>
              <a:t>2</a:t>
            </a:r>
            <a:r>
              <a:rPr lang="vi-VN" sz="2000" dirty="0" smtClean="0">
                <a:solidFill>
                  <a:srgbClr val="CC3300"/>
                </a:solidFill>
                <a:cs typeface="Arial" panose="020B0604020202020204" pitchFamily="34" charset="0"/>
              </a:rPr>
              <a:t>.</a:t>
            </a:r>
            <a:r>
              <a:rPr lang="vi-VN" sz="20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ác cơ sở x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ử </a:t>
            </a:r>
            <a:r>
              <a:rPr lang="vi-VN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lý 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CTRSH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trên địa bàn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đảm 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 theo hướng </a:t>
            </a:r>
            <a:r>
              <a:rPr lang="vi-VN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tái sử dụng, tái chế, đồng xử lý, xử lý thu h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i năng lượng, hạn ch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ế </a:t>
            </a:r>
            <a:r>
              <a:rPr lang="vi-VN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tối đa việc chôn l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 chất th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endParaRPr lang="en-US" sz="24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0"/>
              </a:spcBef>
              <a:buNone/>
            </a:pPr>
            <a:endParaRPr lang="en-US" sz="2000" dirty="0" smtClean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Pi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5" b="58185"/>
          <a:stretch/>
        </p:blipFill>
        <p:spPr bwMode="auto">
          <a:xfrm>
            <a:off x="3797900" y="2682221"/>
            <a:ext cx="1451497" cy="7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i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7" b="59185"/>
          <a:stretch/>
        </p:blipFill>
        <p:spPr bwMode="auto">
          <a:xfrm>
            <a:off x="5724082" y="4763769"/>
            <a:ext cx="1426618" cy="71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8" t="57769"/>
          <a:stretch/>
        </p:blipFill>
        <p:spPr bwMode="auto">
          <a:xfrm>
            <a:off x="2121500" y="4692789"/>
            <a:ext cx="1519968" cy="74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67" y="3443909"/>
            <a:ext cx="2167675" cy="18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317953" y="5699641"/>
            <a:ext cx="2667000" cy="621727"/>
          </a:xfrm>
        </p:spPr>
        <p:txBody>
          <a:bodyPr/>
          <a:lstStyle/>
          <a:p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3T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1085"/>
            <a:ext cx="8610599" cy="563562"/>
          </a:xfrm>
        </p:spPr>
        <p:txBody>
          <a:bodyPr/>
          <a:lstStyle/>
          <a:p>
            <a:r>
              <a:rPr lang="vi-VN" sz="2800" b="1" dirty="0"/>
              <a:t>NHỮNG QUY ĐỊNH CHUNG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98693" y="6197393"/>
            <a:ext cx="2048198" cy="181119"/>
          </a:xfrm>
        </p:spPr>
        <p:txBody>
          <a:bodyPr/>
          <a:lstStyle/>
          <a:p>
            <a:fld id="{E8CF1133-F7CC-407E-B68A-B9B103E461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502693" y="763307"/>
            <a:ext cx="8046491" cy="5256493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gray">
          <a:xfrm>
            <a:off x="594815" y="914400"/>
            <a:ext cx="7811758" cy="270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None/>
            </a:pPr>
            <a:r>
              <a:rPr lang="en-US" sz="2200" b="1" dirty="0" smtClean="0">
                <a:cs typeface="Arial" panose="020B0604020202020204" pitchFamily="34" charset="0"/>
              </a:rPr>
              <a:t>Đ</a:t>
            </a:r>
            <a:r>
              <a:rPr lang="vi-VN" sz="2200" b="1" dirty="0" smtClean="0">
                <a:cs typeface="Arial" panose="020B0604020202020204" pitchFamily="34" charset="0"/>
              </a:rPr>
              <a:t>iều 4. Những nguyên tắc chung về phân loại </a:t>
            </a:r>
            <a:r>
              <a:rPr lang="en-US" sz="2200" b="1" dirty="0" smtClean="0">
                <a:cs typeface="Arial" panose="020B0604020202020204" pitchFamily="34" charset="0"/>
              </a:rPr>
              <a:t>CTRSH</a:t>
            </a:r>
            <a:endParaRPr lang="en-US" sz="2200" dirty="0" smtClean="0"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buNone/>
            </a:pPr>
            <a:r>
              <a:rPr lang="vi-VN" sz="2000" b="1" dirty="0" smtClean="0">
                <a:solidFill>
                  <a:srgbClr val="CC3300"/>
                </a:solidFill>
                <a:cs typeface="Arial" panose="020B0604020202020204" pitchFamily="34" charset="0"/>
              </a:rPr>
              <a:t>3</a:t>
            </a:r>
            <a:r>
              <a:rPr lang="vi-VN" sz="2000" dirty="0" smtClean="0">
                <a:solidFill>
                  <a:srgbClr val="CC3300"/>
                </a:solidFill>
                <a:cs typeface="Arial" panose="020B0604020202020204" pitchFamily="34" charset="0"/>
              </a:rPr>
              <a:t>.</a:t>
            </a:r>
            <a:r>
              <a:rPr lang="vi-VN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CC3300"/>
                </a:solidFill>
                <a:cs typeface="Arial" panose="020B0604020202020204" pitchFamily="34" charset="0"/>
              </a:rPr>
              <a:t>Hộ</a:t>
            </a:r>
            <a:r>
              <a:rPr lang="en-US" sz="2000" dirty="0" smtClean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CC3300"/>
                </a:solidFill>
                <a:cs typeface="Arial" panose="020B0604020202020204" pitchFamily="34" charset="0"/>
              </a:rPr>
              <a:t>gia</a:t>
            </a:r>
            <a:r>
              <a:rPr lang="en-US" sz="2000" dirty="0" smtClean="0">
                <a:solidFill>
                  <a:srgbClr val="CC33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CC3300"/>
                </a:solidFill>
                <a:cs typeface="Arial" panose="020B0604020202020204" pitchFamily="34" charset="0"/>
              </a:rPr>
              <a:t>đình</a:t>
            </a:r>
            <a:r>
              <a:rPr lang="en-US" sz="2000" dirty="0" smtClean="0">
                <a:solidFill>
                  <a:srgbClr val="CC3300"/>
                </a:solidFill>
                <a:cs typeface="Arial" panose="020B0604020202020204" pitchFamily="34" charset="0"/>
              </a:rPr>
              <a:t>, t</a:t>
            </a:r>
            <a:r>
              <a:rPr lang="vi-VN" sz="2000" dirty="0" smtClean="0">
                <a:solidFill>
                  <a:srgbClr val="CC3300"/>
                </a:solidFill>
                <a:cs typeface="Arial" panose="020B0604020202020204" pitchFamily="34" charset="0"/>
              </a:rPr>
              <a:t>ổ chức, cá nhân có phát sinh </a:t>
            </a:r>
            <a:r>
              <a:rPr lang="en-US" sz="2000" dirty="0" smtClean="0">
                <a:solidFill>
                  <a:srgbClr val="CC3300"/>
                </a:solidFill>
                <a:cs typeface="Arial" panose="020B0604020202020204" pitchFamily="34" charset="0"/>
              </a:rPr>
              <a:t>CTRSH </a:t>
            </a:r>
            <a:r>
              <a:rPr lang="vi-VN" sz="2000" dirty="0" smtClean="0">
                <a:solidFill>
                  <a:srgbClr val="CC3300"/>
                </a:solidFill>
                <a:cs typeface="Arial" panose="020B0604020202020204" pitchFamily="34" charset="0"/>
              </a:rPr>
              <a:t>thực hiện phân loại </a:t>
            </a:r>
            <a:r>
              <a:rPr lang="en-US" sz="2000" dirty="0" smtClean="0">
                <a:solidFill>
                  <a:srgbClr val="CC3300"/>
                </a:solidFill>
                <a:cs typeface="Arial" panose="020B0604020202020204" pitchFamily="34" charset="0"/>
              </a:rPr>
              <a:t>CTRSH</a:t>
            </a:r>
            <a:r>
              <a:rPr lang="vi-VN" sz="2000" dirty="0" smtClean="0">
                <a:solidFill>
                  <a:srgbClr val="CC3300"/>
                </a:solidFill>
                <a:cs typeface="Arial" panose="020B0604020202020204" pitchFamily="34" charset="0"/>
              </a:rPr>
              <a:t> theo quy </a:t>
            </a:r>
            <a:r>
              <a:rPr lang="en-US" sz="2000" dirty="0" err="1" smtClean="0">
                <a:solidFill>
                  <a:srgbClr val="CC3300"/>
                </a:solidFill>
                <a:cs typeface="Arial" panose="020B0604020202020204" pitchFamily="34" charset="0"/>
              </a:rPr>
              <a:t>đị</a:t>
            </a:r>
            <a:r>
              <a:rPr lang="vi-VN" sz="2000" dirty="0" smtClean="0">
                <a:solidFill>
                  <a:srgbClr val="CC3300"/>
                </a:solidFill>
                <a:cs typeface="Arial" panose="020B0604020202020204" pitchFamily="34" charset="0"/>
              </a:rPr>
              <a:t>nh</a:t>
            </a:r>
            <a:r>
              <a:rPr lang="vi-VN" sz="2000" dirty="0" smtClean="0">
                <a:cs typeface="Arial" panose="020B0604020202020204" pitchFamily="34" charset="0"/>
              </a:rPr>
              <a:t>; đăng k</a:t>
            </a:r>
            <a:r>
              <a:rPr lang="en-US" sz="2000" dirty="0" smtClean="0">
                <a:cs typeface="Arial" panose="020B0604020202020204" pitchFamily="34" charset="0"/>
              </a:rPr>
              <a:t>ý </a:t>
            </a:r>
            <a:r>
              <a:rPr lang="vi-VN" sz="2000" dirty="0" smtClean="0">
                <a:cs typeface="Arial" panose="020B0604020202020204" pitchFamily="34" charset="0"/>
              </a:rPr>
              <a:t>dịch vụ thu gom, vận chuy</a:t>
            </a:r>
            <a:r>
              <a:rPr lang="en-US" sz="2000" dirty="0" smtClean="0">
                <a:cs typeface="Arial" panose="020B0604020202020204" pitchFamily="34" charset="0"/>
              </a:rPr>
              <a:t>ể</a:t>
            </a:r>
            <a:r>
              <a:rPr lang="vi-VN" sz="2000" dirty="0" smtClean="0">
                <a:cs typeface="Arial" panose="020B0604020202020204" pitchFamily="34" charset="0"/>
              </a:rPr>
              <a:t>n, </a:t>
            </a:r>
            <a:r>
              <a:rPr lang="en-US" sz="2000" dirty="0" err="1" smtClean="0">
                <a:cs typeface="Arial" panose="020B0604020202020204" pitchFamily="34" charset="0"/>
              </a:rPr>
              <a:t>xử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vi-VN" sz="2000" dirty="0" smtClean="0">
                <a:cs typeface="Arial" panose="020B0604020202020204" pitchFamily="34" charset="0"/>
              </a:rPr>
              <a:t>lý và nộp phí, giá dịch vụ theo quy định (trừ các khu vực chưa c</a:t>
            </a:r>
            <a:r>
              <a:rPr lang="en-US" sz="2000" dirty="0" smtClean="0">
                <a:cs typeface="Arial" panose="020B0604020202020204" pitchFamily="34" charset="0"/>
              </a:rPr>
              <a:t>ó </a:t>
            </a:r>
            <a:r>
              <a:rPr lang="vi-VN" sz="2000" dirty="0" smtClean="0">
                <a:cs typeface="Arial" panose="020B0604020202020204" pitchFamily="34" charset="0"/>
              </a:rPr>
              <a:t>dịch vụ thu gom, vận chuy</a:t>
            </a:r>
            <a:r>
              <a:rPr lang="en-US" sz="2000" dirty="0" smtClean="0">
                <a:cs typeface="Arial" panose="020B0604020202020204" pitchFamily="34" charset="0"/>
              </a:rPr>
              <a:t>ể</a:t>
            </a:r>
            <a:r>
              <a:rPr lang="vi-VN" sz="2000" dirty="0" smtClean="0">
                <a:cs typeface="Arial" panose="020B0604020202020204" pitchFamily="34" charset="0"/>
              </a:rPr>
              <a:t>n, xử lý chất th</a:t>
            </a:r>
            <a:r>
              <a:rPr lang="en-US" sz="2000" dirty="0" smtClean="0">
                <a:cs typeface="Arial" panose="020B0604020202020204" pitchFamily="34" charset="0"/>
              </a:rPr>
              <a:t>ả</a:t>
            </a:r>
            <a:r>
              <a:rPr lang="vi-VN" sz="2000" dirty="0" smtClean="0">
                <a:cs typeface="Arial" panose="020B0604020202020204" pitchFamily="34" charset="0"/>
              </a:rPr>
              <a:t>i rắn sinh hoạt).</a:t>
            </a:r>
            <a:endParaRPr lang="en-US" sz="2000" dirty="0" smtClean="0"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buNone/>
            </a:pPr>
            <a:r>
              <a:rPr lang="vi-VN" sz="2000" b="1" dirty="0" smtClean="0">
                <a:solidFill>
                  <a:srgbClr val="CC3300"/>
                </a:solidFill>
                <a:cs typeface="Arial" panose="020B0604020202020204" pitchFamily="34" charset="0"/>
              </a:rPr>
              <a:t>4</a:t>
            </a:r>
            <a:r>
              <a:rPr lang="vi-VN" sz="2000" dirty="0">
                <a:solidFill>
                  <a:srgbClr val="CC3300"/>
                </a:solidFill>
                <a:cs typeface="Arial" panose="020B0604020202020204" pitchFamily="34" charset="0"/>
              </a:rPr>
              <a:t>.</a:t>
            </a:r>
            <a:r>
              <a:rPr lang="vi-VN" sz="2000" dirty="0"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CC3300"/>
                </a:solidFill>
                <a:cs typeface="Arial" panose="020B0604020202020204" pitchFamily="34" charset="0"/>
              </a:rPr>
              <a:t>CTRSH </a:t>
            </a:r>
            <a:r>
              <a:rPr lang="vi-VN" sz="2000" dirty="0" smtClean="0">
                <a:solidFill>
                  <a:srgbClr val="CC3300"/>
                </a:solidFill>
                <a:cs typeface="Arial" panose="020B0604020202020204" pitchFamily="34" charset="0"/>
              </a:rPr>
              <a:t>sau </a:t>
            </a:r>
            <a:r>
              <a:rPr lang="vi-VN" sz="2000" dirty="0">
                <a:solidFill>
                  <a:srgbClr val="CC3300"/>
                </a:solidFill>
                <a:cs typeface="Arial" panose="020B0604020202020204" pitchFamily="34" charset="0"/>
              </a:rPr>
              <a:t>phân loại được </a:t>
            </a:r>
            <a:r>
              <a:rPr lang="vi-VN" sz="2000" dirty="0" smtClean="0">
                <a:solidFill>
                  <a:srgbClr val="CC3300"/>
                </a:solidFill>
                <a:cs typeface="Arial" panose="020B0604020202020204" pitchFamily="34" charset="0"/>
              </a:rPr>
              <a:t>t</a:t>
            </a:r>
            <a:r>
              <a:rPr lang="en-US" sz="2000" dirty="0">
                <a:solidFill>
                  <a:srgbClr val="CC3300"/>
                </a:solidFill>
                <a:cs typeface="Arial" panose="020B0604020202020204" pitchFamily="34" charset="0"/>
              </a:rPr>
              <a:t>ổ </a:t>
            </a:r>
            <a:r>
              <a:rPr lang="vi-VN" sz="2000" dirty="0">
                <a:solidFill>
                  <a:srgbClr val="CC3300"/>
                </a:solidFill>
                <a:cs typeface="Arial" panose="020B0604020202020204" pitchFamily="34" charset="0"/>
              </a:rPr>
              <a:t>chức thu gom</a:t>
            </a:r>
            <a:r>
              <a:rPr lang="en-US" sz="2000" dirty="0">
                <a:solidFill>
                  <a:srgbClr val="CC3300"/>
                </a:solidFill>
                <a:cs typeface="Arial" panose="020B0604020202020204" pitchFamily="34" charset="0"/>
              </a:rPr>
              <a:t>, </a:t>
            </a:r>
            <a:r>
              <a:rPr lang="vi-VN" sz="2000" dirty="0">
                <a:solidFill>
                  <a:srgbClr val="CC3300"/>
                </a:solidFill>
                <a:cs typeface="Arial" panose="020B0604020202020204" pitchFamily="34" charset="0"/>
              </a:rPr>
              <a:t>vận chuy</a:t>
            </a:r>
            <a:r>
              <a:rPr lang="en-US" sz="2000" dirty="0">
                <a:solidFill>
                  <a:srgbClr val="CC3300"/>
                </a:solidFill>
                <a:cs typeface="Arial" panose="020B0604020202020204" pitchFamily="34" charset="0"/>
              </a:rPr>
              <a:t>ể</a:t>
            </a:r>
            <a:r>
              <a:rPr lang="vi-VN" sz="2000" dirty="0">
                <a:solidFill>
                  <a:srgbClr val="CC3300"/>
                </a:solidFill>
                <a:cs typeface="Arial" panose="020B0604020202020204" pitchFamily="34" charset="0"/>
              </a:rPr>
              <a:t>n </a:t>
            </a:r>
            <a:r>
              <a:rPr lang="vi-VN" sz="2000" dirty="0" smtClean="0">
                <a:solidFill>
                  <a:srgbClr val="CC3300"/>
                </a:solidFill>
                <a:cs typeface="Arial" panose="020B0604020202020204" pitchFamily="34" charset="0"/>
              </a:rPr>
              <a:t>riêng</a:t>
            </a:r>
            <a:r>
              <a:rPr lang="vi-VN" sz="2000" dirty="0" smtClean="0">
                <a:cs typeface="Arial" panose="020B0604020202020204" pitchFamily="34" charset="0"/>
              </a:rPr>
              <a:t>.</a:t>
            </a:r>
            <a:endParaRPr lang="en-US" sz="2000" dirty="0"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buNone/>
            </a:pPr>
            <a:r>
              <a:rPr lang="vi-VN" sz="2000" b="1" dirty="0">
                <a:solidFill>
                  <a:srgbClr val="CC3300"/>
                </a:solidFill>
                <a:cs typeface="Arial" panose="020B0604020202020204" pitchFamily="34" charset="0"/>
              </a:rPr>
              <a:t>5</a:t>
            </a:r>
            <a:r>
              <a:rPr lang="vi-VN" sz="2000" dirty="0">
                <a:solidFill>
                  <a:srgbClr val="CC3300"/>
                </a:solidFill>
                <a:cs typeface="Arial" panose="020B0604020202020204" pitchFamily="34" charset="0"/>
              </a:rPr>
              <a:t>.</a:t>
            </a:r>
            <a:r>
              <a:rPr lang="vi-VN" sz="2000" dirty="0"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Khuy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ế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 khích việc </a:t>
            </a:r>
            <a:r>
              <a:rPr lang="vi-VN" sz="2000" dirty="0">
                <a:solidFill>
                  <a:srgbClr val="FF0000"/>
                </a:solidFill>
                <a:cs typeface="Arial" panose="020B0604020202020204" pitchFamily="34" charset="0"/>
              </a:rPr>
              <a:t>xã hội hóa </a:t>
            </a:r>
            <a:r>
              <a:rPr lang="vi-VN" sz="2000" dirty="0">
                <a:cs typeface="Arial" panose="020B0604020202020204" pitchFamily="34" charset="0"/>
              </a:rPr>
              <a:t>c</a:t>
            </a:r>
            <a:r>
              <a:rPr lang="en-US" sz="2000" dirty="0">
                <a:cs typeface="Arial" panose="020B0604020202020204" pitchFamily="34" charset="0"/>
              </a:rPr>
              <a:t>ô</a:t>
            </a:r>
            <a:r>
              <a:rPr lang="vi-VN" sz="2000" dirty="0">
                <a:cs typeface="Arial" panose="020B0604020202020204" pitchFamily="34" charset="0"/>
              </a:rPr>
              <a:t>ng tác thu gom</a:t>
            </a:r>
            <a:r>
              <a:rPr lang="en-US" sz="2000" dirty="0">
                <a:cs typeface="Arial" panose="020B0604020202020204" pitchFamily="34" charset="0"/>
              </a:rPr>
              <a:t>, </a:t>
            </a:r>
            <a:r>
              <a:rPr lang="vi-VN" sz="2000" dirty="0">
                <a:cs typeface="Arial" panose="020B0604020202020204" pitchFamily="34" charset="0"/>
              </a:rPr>
              <a:t>vận chuy</a:t>
            </a:r>
            <a:r>
              <a:rPr lang="en-US" sz="2000" dirty="0">
                <a:cs typeface="Arial" panose="020B0604020202020204" pitchFamily="34" charset="0"/>
              </a:rPr>
              <a:t>ể</a:t>
            </a:r>
            <a:r>
              <a:rPr lang="vi-VN" sz="2000" dirty="0">
                <a:cs typeface="Arial" panose="020B0604020202020204" pitchFamily="34" charset="0"/>
              </a:rPr>
              <a:t>n, x</a:t>
            </a:r>
            <a:r>
              <a:rPr lang="en-US" sz="2000" dirty="0">
                <a:cs typeface="Arial" panose="020B0604020202020204" pitchFamily="34" charset="0"/>
              </a:rPr>
              <a:t>ử</a:t>
            </a:r>
            <a:r>
              <a:rPr lang="vi-VN" sz="2000" dirty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lý</a:t>
            </a:r>
            <a:r>
              <a:rPr lang="en-US" sz="2000" dirty="0" smtClean="0">
                <a:cs typeface="Arial" panose="020B0604020202020204" pitchFamily="34" charset="0"/>
              </a:rPr>
              <a:t> CTRSH.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6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-20955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34" y="3879386"/>
            <a:ext cx="3170724" cy="20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152400"/>
            <a:ext cx="7962900" cy="914400"/>
          </a:xfrm>
        </p:spPr>
        <p:txBody>
          <a:bodyPr/>
          <a:lstStyle/>
          <a:p>
            <a:r>
              <a:rPr lang="en-US" sz="2400" b="1" dirty="0" smtClean="0"/>
              <a:t>QUY ĐỊNH VỀ </a:t>
            </a:r>
            <a:r>
              <a:rPr lang="vi-VN" sz="2400" b="1" dirty="0" smtClean="0"/>
              <a:t>PHÂN </a:t>
            </a:r>
            <a:r>
              <a:rPr lang="vi-VN" sz="2400" b="1" dirty="0"/>
              <a:t>LOẠI, LƯU </a:t>
            </a:r>
            <a:r>
              <a:rPr lang="vi-VN" sz="2400" b="1" dirty="0" smtClean="0"/>
              <a:t>CHỨA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4581" y="6418263"/>
            <a:ext cx="2133600" cy="211137"/>
          </a:xfrm>
        </p:spPr>
        <p:txBody>
          <a:bodyPr/>
          <a:lstStyle/>
          <a:p>
            <a:fld id="{E8CF1133-F7CC-407E-B68A-B9B103E461B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gray">
          <a:xfrm>
            <a:off x="1069581" y="1676400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CTRSH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phân loại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các nhóm như sau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blackWhite">
          <a:xfrm>
            <a:off x="3084436" y="2514599"/>
            <a:ext cx="3118062" cy="763792"/>
          </a:xfrm>
          <a:prstGeom prst="roundRect">
            <a:avLst>
              <a:gd name="adj" fmla="val 9106"/>
            </a:avLst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Nhóm chất thải 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khả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tái sử dụng, tái chế 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blackWhite">
          <a:xfrm>
            <a:off x="6403581" y="2514600"/>
            <a:ext cx="2359419" cy="763790"/>
          </a:xfrm>
          <a:prstGeom prst="roundRect">
            <a:avLst>
              <a:gd name="adj" fmla="val 9106"/>
            </a:avLst>
          </a:prstGeom>
          <a:solidFill>
            <a:schemeClr val="accent3">
              <a:lumMod val="65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Nhóm chất 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i còn lại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bao gồm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CTNH)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538" y="2514599"/>
            <a:ext cx="2601643" cy="763791"/>
            <a:chOff x="807720" y="3130264"/>
            <a:chExt cx="4038600" cy="1000621"/>
          </a:xfrm>
        </p:grpSpPr>
        <p:sp>
          <p:nvSpPr>
            <p:cNvPr id="23" name="AutoShape 11"/>
            <p:cNvSpPr>
              <a:spLocks noChangeArrowheads="1"/>
            </p:cNvSpPr>
            <p:nvPr/>
          </p:nvSpPr>
          <p:spPr bwMode="blackWhite">
            <a:xfrm>
              <a:off x="807720" y="3130264"/>
              <a:ext cx="4038600" cy="990600"/>
            </a:xfrm>
            <a:prstGeom prst="roundRect">
              <a:avLst>
                <a:gd name="adj" fmla="val 9106"/>
              </a:avLst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807720" y="3203504"/>
              <a:ext cx="4038600" cy="927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vi-VN" sz="2000" dirty="0">
                  <a:latin typeface="Times New Roman" pitchFamily="18" charset="0"/>
                  <a:cs typeface="Times New Roman" pitchFamily="18" charset="0"/>
                </a:rPr>
                <a:t>Nhóm chất th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ả</a:t>
              </a:r>
              <a:r>
                <a:rPr lang="vi-VN" sz="2000" dirty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vi-VN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hữu cơ </a:t>
              </a:r>
              <a:endPara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spcBef>
                  <a:spcPts val="0"/>
                </a:spcBef>
              </a:pPr>
              <a:r>
                <a:rPr lang="vi-VN" sz="2000" dirty="0" smtClean="0">
                  <a:latin typeface="Times New Roman" pitchFamily="18" charset="0"/>
                  <a:cs typeface="Times New Roman" pitchFamily="18" charset="0"/>
                </a:rPr>
                <a:t>dễ </a:t>
              </a:r>
              <a:r>
                <a:rPr lang="vi-VN" sz="2000" dirty="0">
                  <a:latin typeface="Times New Roman" pitchFamily="18" charset="0"/>
                  <a:cs typeface="Times New Roman" pitchFamily="18" charset="0"/>
                </a:rPr>
                <a:t>phân hủy </a:t>
              </a:r>
              <a:endPara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31736" y="706755"/>
            <a:ext cx="2057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1736" y="70675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LOẠI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0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Káº¿t quáº£ hÃ¬nh áº£nh cho cháº¥t há»¯u cÆ¡ dá» phÃ¢n huá»·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t="22998" r="13833" b="16214"/>
          <a:stretch/>
        </p:blipFill>
        <p:spPr bwMode="auto">
          <a:xfrm>
            <a:off x="696329" y="3972380"/>
            <a:ext cx="2470445" cy="232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Káº¿t quáº£ hÃ¬nh áº£nh cho recycle was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74" y="3972379"/>
            <a:ext cx="3035724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38" y="3972380"/>
            <a:ext cx="2536411" cy="218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1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152400"/>
            <a:ext cx="7962900" cy="914400"/>
          </a:xfrm>
        </p:spPr>
        <p:txBody>
          <a:bodyPr/>
          <a:lstStyle/>
          <a:p>
            <a:r>
              <a:rPr lang="en-US" sz="2400" b="1" dirty="0" smtClean="0"/>
              <a:t>QUY ĐỊNH VỀ </a:t>
            </a:r>
            <a:r>
              <a:rPr lang="vi-VN" sz="2400" b="1" dirty="0" smtClean="0"/>
              <a:t>PHÂN </a:t>
            </a:r>
            <a:r>
              <a:rPr lang="vi-VN" sz="2400" b="1" dirty="0"/>
              <a:t>LOẠI, LƯU </a:t>
            </a:r>
            <a:r>
              <a:rPr lang="vi-VN" sz="2400" b="1" dirty="0" smtClean="0"/>
              <a:t>CHỨA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133-F7CC-407E-B68A-B9B103E461B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057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609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LOẠI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0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mage may contain: tex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4" b="18644"/>
          <a:stretch/>
        </p:blipFill>
        <p:spPr bwMode="auto">
          <a:xfrm>
            <a:off x="776848" y="1458595"/>
            <a:ext cx="7536572" cy="522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9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152400"/>
            <a:ext cx="7962900" cy="914400"/>
          </a:xfrm>
        </p:spPr>
        <p:txBody>
          <a:bodyPr/>
          <a:lstStyle/>
          <a:p>
            <a:r>
              <a:rPr lang="en-US" sz="2400" b="1" dirty="0" smtClean="0"/>
              <a:t>QUY ĐỊNH VỀ </a:t>
            </a:r>
            <a:r>
              <a:rPr lang="vi-VN" sz="2400" b="1" dirty="0" smtClean="0"/>
              <a:t>PHÂN </a:t>
            </a:r>
            <a:r>
              <a:rPr lang="vi-VN" sz="2400" b="1" dirty="0"/>
              <a:t>LOẠI, LƯU </a:t>
            </a:r>
            <a:r>
              <a:rPr lang="vi-VN" sz="2400" b="1" dirty="0" smtClean="0"/>
              <a:t>CHỨA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133-F7CC-407E-B68A-B9B103E461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057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609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LOẠI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0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Image may contain: tex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/>
          <a:stretch/>
        </p:blipFill>
        <p:spPr bwMode="auto">
          <a:xfrm>
            <a:off x="1276350" y="1282126"/>
            <a:ext cx="6800850" cy="55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152400"/>
            <a:ext cx="7962900" cy="914400"/>
          </a:xfrm>
        </p:spPr>
        <p:txBody>
          <a:bodyPr/>
          <a:lstStyle/>
          <a:p>
            <a:r>
              <a:rPr lang="en-US" sz="2400" b="1" dirty="0" smtClean="0"/>
              <a:t>QUY ĐỊNH VỀ </a:t>
            </a:r>
            <a:r>
              <a:rPr lang="vi-VN" sz="2400" b="1" dirty="0" smtClean="0"/>
              <a:t>PHÂN </a:t>
            </a:r>
            <a:r>
              <a:rPr lang="vi-VN" sz="2400" b="1" dirty="0"/>
              <a:t>LOẠI, LƯU </a:t>
            </a:r>
            <a:r>
              <a:rPr lang="vi-VN" sz="2400" b="1" dirty="0" smtClean="0"/>
              <a:t>CHỨA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8077200" y="0"/>
            <a:ext cx="99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1133-F7CC-407E-B68A-B9B103E461B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057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609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LOẠI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Káº¿t quáº£ hÃ¬nh áº£nh cho SO73 TA2I NGUYE6N HCM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84" y="0"/>
            <a:ext cx="762000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Image may contain: tex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9" b="14236"/>
          <a:stretch/>
        </p:blipFill>
        <p:spPr bwMode="auto">
          <a:xfrm>
            <a:off x="1181100" y="1417466"/>
            <a:ext cx="6858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db2004134l">
  <a:themeElements>
    <a:clrScheme name="134TGp_report_diagram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134TGp_report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4TGp_report_diagram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db2004c010gl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4251</TotalTime>
  <Words>4659</Words>
  <Application>Microsoft Office PowerPoint</Application>
  <PresentationFormat>On-screen Show (4:3)</PresentationFormat>
  <Paragraphs>245</Paragraphs>
  <Slides>35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cdb2004134l</vt:lpstr>
      <vt:lpstr>2_cdb2004c010gl</vt:lpstr>
      <vt:lpstr>Image</vt:lpstr>
      <vt:lpstr>PowerPoint Presentation</vt:lpstr>
      <vt:lpstr>BỐ CỤC QUYẾT ĐỊNH</vt:lpstr>
      <vt:lpstr>NHỮNG QUY ĐỊNH CHUNG</vt:lpstr>
      <vt:lpstr>NHỮNG QUY ĐỊNH CHUNG</vt:lpstr>
      <vt:lpstr>NHỮNG QUY ĐỊNH CHUNG</vt:lpstr>
      <vt:lpstr>QUY ĐỊNH VỀ PHÂN LOẠI, LƯU CHỨA</vt:lpstr>
      <vt:lpstr>QUY ĐỊNH VỀ PHÂN LOẠI, LƯU CHỨA</vt:lpstr>
      <vt:lpstr>QUY ĐỊNH VỀ PHÂN LOẠI, LƯU CHỨA</vt:lpstr>
      <vt:lpstr>QUY ĐỊNH VỀ PHÂN LOẠI, LƯU CHỨA</vt:lpstr>
      <vt:lpstr>QUY ĐỊNH VỀ PHÂN LOẠI, LƯU CHỨA</vt:lpstr>
      <vt:lpstr>QUY ĐỊNH VỀ PHÂN LOẠI, LƯU CHỨA</vt:lpstr>
      <vt:lpstr>QUY ĐỊNH VỀ PHÂN LOẠI, LƯU CHỨA</vt:lpstr>
      <vt:lpstr>QUY ĐỊNH VỀ PHÂN LOẠI, LƯU CHỨA</vt:lpstr>
      <vt:lpstr>QUY ĐỊNH VỀ PHÂN LOẠI, LƯU CHỨA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CẢM 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PTuyen</dc:creator>
  <cp:lastModifiedBy>ha</cp:lastModifiedBy>
  <cp:revision>587</cp:revision>
  <cp:lastPrinted>2018-10-10T07:17:12Z</cp:lastPrinted>
  <dcterms:created xsi:type="dcterms:W3CDTF">2014-02-17T12:53:42Z</dcterms:created>
  <dcterms:modified xsi:type="dcterms:W3CDTF">2018-11-30T08:52:51Z</dcterms:modified>
</cp:coreProperties>
</file>